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56" r:id="rId3"/>
    <p:sldId id="317" r:id="rId4"/>
    <p:sldId id="318" r:id="rId5"/>
    <p:sldId id="319" r:id="rId6"/>
    <p:sldId id="291" r:id="rId7"/>
    <p:sldId id="306" r:id="rId8"/>
    <p:sldId id="293" r:id="rId9"/>
    <p:sldId id="308" r:id="rId10"/>
    <p:sldId id="310" r:id="rId11"/>
    <p:sldId id="309" r:id="rId12"/>
    <p:sldId id="313" r:id="rId13"/>
    <p:sldId id="314" r:id="rId14"/>
    <p:sldId id="316" r:id="rId15"/>
    <p:sldId id="315" r:id="rId16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B83"/>
    <a:srgbClr val="7F7F7F"/>
    <a:srgbClr val="AFE0FF"/>
    <a:srgbClr val="7D7DA7"/>
    <a:srgbClr val="A3A3C2"/>
    <a:srgbClr val="CDCDDD"/>
    <a:srgbClr val="E0E0E0"/>
    <a:srgbClr val="E0E0EB"/>
    <a:srgbClr val="AAB1C3"/>
    <a:srgbClr val="407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8" autoAdjust="0"/>
    <p:restoredTop sz="81545" autoAdjust="0"/>
  </p:normalViewPr>
  <p:slideViewPr>
    <p:cSldViewPr>
      <p:cViewPr>
        <p:scale>
          <a:sx n="50" d="100"/>
          <a:sy n="50" d="100"/>
        </p:scale>
        <p:origin x="104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4EE78-8964-44E2-802E-8AF38DAECB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EE3C8C6-A1B4-4778-A65E-B718BD3966F3}">
      <dgm:prSet phldrT="[Text]" custT="1"/>
      <dgm:spPr/>
      <dgm:t>
        <a:bodyPr/>
        <a:lstStyle/>
        <a:p>
          <a:endParaRPr lang="de-DE" sz="1200" dirty="0"/>
        </a:p>
      </dgm:t>
    </dgm:pt>
    <dgm:pt modelId="{40ABA646-9D2E-464D-9891-D0DD5EC708DA}" type="parTrans" cxnId="{A85052F8-BBE2-4A22-988D-F30807B4D16F}">
      <dgm:prSet/>
      <dgm:spPr/>
      <dgm:t>
        <a:bodyPr/>
        <a:lstStyle/>
        <a:p>
          <a:endParaRPr lang="de-DE"/>
        </a:p>
      </dgm:t>
    </dgm:pt>
    <dgm:pt modelId="{EEF808F9-B4E4-42C0-86C8-890F58CBF541}" type="sibTrans" cxnId="{A85052F8-BBE2-4A22-988D-F30807B4D16F}">
      <dgm:prSet/>
      <dgm:spPr/>
      <dgm:t>
        <a:bodyPr/>
        <a:lstStyle/>
        <a:p>
          <a:endParaRPr lang="de-DE"/>
        </a:p>
      </dgm:t>
    </dgm:pt>
    <dgm:pt modelId="{27E8E802-8C55-41B5-B9CF-99FC078BFBEC}">
      <dgm:prSet phldrT="[Text]" custT="1"/>
      <dgm:spPr/>
      <dgm:t>
        <a:bodyPr/>
        <a:lstStyle/>
        <a:p>
          <a:r>
            <a:rPr lang="de-DE" sz="2000" b="1" dirty="0" smtClean="0"/>
            <a:t>Mehrfach belastete Teilräume identifizieren</a:t>
          </a:r>
          <a:endParaRPr lang="de-DE" sz="2000" dirty="0"/>
        </a:p>
      </dgm:t>
    </dgm:pt>
    <dgm:pt modelId="{723591D2-2327-4910-8045-73328698F770}" type="parTrans" cxnId="{3D5A1FEA-5BF8-4F85-8BF2-34D1A93BF53D}">
      <dgm:prSet/>
      <dgm:spPr/>
      <dgm:t>
        <a:bodyPr/>
        <a:lstStyle/>
        <a:p>
          <a:endParaRPr lang="de-DE"/>
        </a:p>
      </dgm:t>
    </dgm:pt>
    <dgm:pt modelId="{256AD02C-7CE6-4643-A304-F5F2BD59B029}" type="sibTrans" cxnId="{3D5A1FEA-5BF8-4F85-8BF2-34D1A93BF53D}">
      <dgm:prSet/>
      <dgm:spPr/>
      <dgm:t>
        <a:bodyPr/>
        <a:lstStyle/>
        <a:p>
          <a:endParaRPr lang="de-DE"/>
        </a:p>
      </dgm:t>
    </dgm:pt>
    <dgm:pt modelId="{24AC9A47-3D68-4B60-B7DF-8C87B0BFA97A}">
      <dgm:prSet custT="1"/>
      <dgm:spPr/>
      <dgm:t>
        <a:bodyPr/>
        <a:lstStyle/>
        <a:p>
          <a:endParaRPr lang="de-DE" sz="2000" dirty="0"/>
        </a:p>
      </dgm:t>
    </dgm:pt>
    <dgm:pt modelId="{D19C3E71-A594-433F-B8A9-9B20DBFEFDE6}" type="parTrans" cxnId="{ACBE01B0-8A73-4A04-BBA6-CEA3376F9B7F}">
      <dgm:prSet/>
      <dgm:spPr/>
      <dgm:t>
        <a:bodyPr/>
        <a:lstStyle/>
        <a:p>
          <a:endParaRPr lang="de-DE"/>
        </a:p>
      </dgm:t>
    </dgm:pt>
    <dgm:pt modelId="{DDBA203D-8807-471A-97BE-01A81BC03348}" type="sibTrans" cxnId="{ACBE01B0-8A73-4A04-BBA6-CEA3376F9B7F}">
      <dgm:prSet/>
      <dgm:spPr/>
      <dgm:t>
        <a:bodyPr/>
        <a:lstStyle/>
        <a:p>
          <a:endParaRPr lang="de-DE"/>
        </a:p>
      </dgm:t>
    </dgm:pt>
    <dgm:pt modelId="{C80AB13A-3C4C-472A-AE62-9740ADAAF892}">
      <dgm:prSet custT="1"/>
      <dgm:spPr/>
      <dgm:t>
        <a:bodyPr/>
        <a:lstStyle/>
        <a:p>
          <a:endParaRPr lang="de-DE" sz="1200" dirty="0"/>
        </a:p>
      </dgm:t>
    </dgm:pt>
    <dgm:pt modelId="{23713D96-EF64-4137-8B46-BCB7DB7DEBEB}" type="sibTrans" cxnId="{A176D266-1241-4677-BF9A-561BAF7C5E30}">
      <dgm:prSet/>
      <dgm:spPr/>
      <dgm:t>
        <a:bodyPr/>
        <a:lstStyle/>
        <a:p>
          <a:endParaRPr lang="de-DE"/>
        </a:p>
      </dgm:t>
    </dgm:pt>
    <dgm:pt modelId="{9E5760DF-D1C8-4659-A957-06F1E6490DA7}" type="parTrans" cxnId="{A176D266-1241-4677-BF9A-561BAF7C5E30}">
      <dgm:prSet/>
      <dgm:spPr/>
      <dgm:t>
        <a:bodyPr/>
        <a:lstStyle/>
        <a:p>
          <a:endParaRPr lang="de-DE"/>
        </a:p>
      </dgm:t>
    </dgm:pt>
    <dgm:pt modelId="{A22821EA-2CE3-4237-9DBB-91D5C506A821}">
      <dgm:prSet phldrT="[Text]" custT="1"/>
      <dgm:spPr/>
      <dgm:t>
        <a:bodyPr/>
        <a:lstStyle/>
        <a:p>
          <a:endParaRPr lang="de-DE" sz="2000" dirty="0"/>
        </a:p>
      </dgm:t>
    </dgm:pt>
    <dgm:pt modelId="{236509BF-5D4D-4194-B555-C34F4A9C8060}" type="parTrans" cxnId="{1146DCD4-2566-4509-ABF6-A69D36DFFB6A}">
      <dgm:prSet/>
      <dgm:spPr/>
      <dgm:t>
        <a:bodyPr/>
        <a:lstStyle/>
        <a:p>
          <a:endParaRPr lang="de-DE"/>
        </a:p>
      </dgm:t>
    </dgm:pt>
    <dgm:pt modelId="{5DE0A09C-76D9-40EE-8629-C512CA7C7CF7}" type="sibTrans" cxnId="{1146DCD4-2566-4509-ABF6-A69D36DFFB6A}">
      <dgm:prSet/>
      <dgm:spPr/>
      <dgm:t>
        <a:bodyPr/>
        <a:lstStyle/>
        <a:p>
          <a:endParaRPr lang="de-DE"/>
        </a:p>
      </dgm:t>
    </dgm:pt>
    <dgm:pt modelId="{E11E7F10-2E6B-4312-96EA-562FF33F131B}" type="pres">
      <dgm:prSet presAssocID="{3E54EE78-8964-44E2-802E-8AF38DAECB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C606878-A7B9-42CB-A332-B5E8045B67EE}" type="pres">
      <dgm:prSet presAssocID="{FEE3C8C6-A1B4-4778-A65E-B718BD3966F3}" presName="composite" presStyleCnt="0"/>
      <dgm:spPr/>
    </dgm:pt>
    <dgm:pt modelId="{ADDB3C7C-D184-4842-8451-3D6A73CF4CE5}" type="pres">
      <dgm:prSet presAssocID="{FEE3C8C6-A1B4-4778-A65E-B718BD3966F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F3B23A-91C0-49EE-97E5-B8A9BFD7A9C2}" type="pres">
      <dgm:prSet presAssocID="{FEE3C8C6-A1B4-4778-A65E-B718BD3966F3}" presName="descendantText" presStyleLbl="alignAcc1" presStyleIdx="0" presStyleCnt="4" custLinFactNeighborX="-255" custLinFactNeighborY="-5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D90213-38A6-4567-9083-638447885711}" type="pres">
      <dgm:prSet presAssocID="{EEF808F9-B4E4-42C0-86C8-890F58CBF541}" presName="sp" presStyleCnt="0"/>
      <dgm:spPr/>
    </dgm:pt>
    <dgm:pt modelId="{56E53A73-79BC-4552-94B1-224889F9AF7F}" type="pres">
      <dgm:prSet presAssocID="{A22821EA-2CE3-4237-9DBB-91D5C506A821}" presName="composite" presStyleCnt="0"/>
      <dgm:spPr/>
    </dgm:pt>
    <dgm:pt modelId="{39CB7EB9-E130-41D7-AAA7-36E27675928A}" type="pres">
      <dgm:prSet presAssocID="{A22821EA-2CE3-4237-9DBB-91D5C506A82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DC15BE-EA87-424B-A654-E21B519E1AD6}" type="pres">
      <dgm:prSet presAssocID="{A22821EA-2CE3-4237-9DBB-91D5C506A821}" presName="descendantText" presStyleLbl="alignAcc1" presStyleIdx="1" presStyleCnt="4" custScaleY="108291" custLinFactNeighborX="0" custLinFactNeighborY="286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CE21A4-26FF-4C83-9A44-FDBAE0DA7343}" type="pres">
      <dgm:prSet presAssocID="{5DE0A09C-76D9-40EE-8629-C512CA7C7CF7}" presName="sp" presStyleCnt="0"/>
      <dgm:spPr/>
    </dgm:pt>
    <dgm:pt modelId="{5A02B7F8-DAA8-4512-915A-9BE166C9D2AE}" type="pres">
      <dgm:prSet presAssocID="{C80AB13A-3C4C-472A-AE62-9740ADAAF892}" presName="composite" presStyleCnt="0"/>
      <dgm:spPr/>
    </dgm:pt>
    <dgm:pt modelId="{FF5B6916-B6C3-43F9-BC81-903D68424455}" type="pres">
      <dgm:prSet presAssocID="{C80AB13A-3C4C-472A-AE62-9740ADAAF89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80F93E-892D-4B2D-8687-56E727932978}" type="pres">
      <dgm:prSet presAssocID="{C80AB13A-3C4C-472A-AE62-9740ADAAF89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044A6C-623C-4346-B097-3416BE9887F0}" type="pres">
      <dgm:prSet presAssocID="{23713D96-EF64-4137-8B46-BCB7DB7DEBEB}" presName="sp" presStyleCnt="0"/>
      <dgm:spPr/>
    </dgm:pt>
    <dgm:pt modelId="{71B67FC5-A5B7-40DE-8A4E-9A90C178436D}" type="pres">
      <dgm:prSet presAssocID="{24AC9A47-3D68-4B60-B7DF-8C87B0BFA97A}" presName="composite" presStyleCnt="0"/>
      <dgm:spPr/>
    </dgm:pt>
    <dgm:pt modelId="{11570DEA-4B31-45ED-A6AB-D2471D179A47}" type="pres">
      <dgm:prSet presAssocID="{24AC9A47-3D68-4B60-B7DF-8C87B0BFA97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D30835-418A-4F08-8DA7-475E3A8E76A4}" type="pres">
      <dgm:prSet presAssocID="{24AC9A47-3D68-4B60-B7DF-8C87B0BFA97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D5A1FEA-5BF8-4F85-8BF2-34D1A93BF53D}" srcId="{FEE3C8C6-A1B4-4778-A65E-B718BD3966F3}" destId="{27E8E802-8C55-41B5-B9CF-99FC078BFBEC}" srcOrd="0" destOrd="0" parTransId="{723591D2-2327-4910-8045-73328698F770}" sibTransId="{256AD02C-7CE6-4643-A304-F5F2BD59B029}"/>
    <dgm:cxn modelId="{C68025C9-D7D0-4BDB-840D-607EDE6169D7}" type="presOf" srcId="{27E8E802-8C55-41B5-B9CF-99FC078BFBEC}" destId="{DBF3B23A-91C0-49EE-97E5-B8A9BFD7A9C2}" srcOrd="0" destOrd="0" presId="urn:microsoft.com/office/officeart/2005/8/layout/chevron2"/>
    <dgm:cxn modelId="{1146DCD4-2566-4509-ABF6-A69D36DFFB6A}" srcId="{3E54EE78-8964-44E2-802E-8AF38DAECBF5}" destId="{A22821EA-2CE3-4237-9DBB-91D5C506A821}" srcOrd="1" destOrd="0" parTransId="{236509BF-5D4D-4194-B555-C34F4A9C8060}" sibTransId="{5DE0A09C-76D9-40EE-8629-C512CA7C7CF7}"/>
    <dgm:cxn modelId="{A85052F8-BBE2-4A22-988D-F30807B4D16F}" srcId="{3E54EE78-8964-44E2-802E-8AF38DAECBF5}" destId="{FEE3C8C6-A1B4-4778-A65E-B718BD3966F3}" srcOrd="0" destOrd="0" parTransId="{40ABA646-9D2E-464D-9891-D0DD5EC708DA}" sibTransId="{EEF808F9-B4E4-42C0-86C8-890F58CBF541}"/>
    <dgm:cxn modelId="{DDCB0574-9A53-40C6-B66E-F1F99695D5F5}" type="presOf" srcId="{3E54EE78-8964-44E2-802E-8AF38DAECBF5}" destId="{E11E7F10-2E6B-4312-96EA-562FF33F131B}" srcOrd="0" destOrd="0" presId="urn:microsoft.com/office/officeart/2005/8/layout/chevron2"/>
    <dgm:cxn modelId="{A7863610-2D57-4133-A3CC-647523E522BF}" type="presOf" srcId="{24AC9A47-3D68-4B60-B7DF-8C87B0BFA97A}" destId="{11570DEA-4B31-45ED-A6AB-D2471D179A47}" srcOrd="0" destOrd="0" presId="urn:microsoft.com/office/officeart/2005/8/layout/chevron2"/>
    <dgm:cxn modelId="{4126FCC7-DEAD-46AC-8B4B-0E47FB41AA0F}" type="presOf" srcId="{FEE3C8C6-A1B4-4778-A65E-B718BD3966F3}" destId="{ADDB3C7C-D184-4842-8451-3D6A73CF4CE5}" srcOrd="0" destOrd="0" presId="urn:microsoft.com/office/officeart/2005/8/layout/chevron2"/>
    <dgm:cxn modelId="{860D1BC3-86E1-49D8-B151-3885294875E3}" type="presOf" srcId="{A22821EA-2CE3-4237-9DBB-91D5C506A821}" destId="{39CB7EB9-E130-41D7-AAA7-36E27675928A}" srcOrd="0" destOrd="0" presId="urn:microsoft.com/office/officeart/2005/8/layout/chevron2"/>
    <dgm:cxn modelId="{A176D266-1241-4677-BF9A-561BAF7C5E30}" srcId="{3E54EE78-8964-44E2-802E-8AF38DAECBF5}" destId="{C80AB13A-3C4C-472A-AE62-9740ADAAF892}" srcOrd="2" destOrd="0" parTransId="{9E5760DF-D1C8-4659-A957-06F1E6490DA7}" sibTransId="{23713D96-EF64-4137-8B46-BCB7DB7DEBEB}"/>
    <dgm:cxn modelId="{ACBE01B0-8A73-4A04-BBA6-CEA3376F9B7F}" srcId="{3E54EE78-8964-44E2-802E-8AF38DAECBF5}" destId="{24AC9A47-3D68-4B60-B7DF-8C87B0BFA97A}" srcOrd="3" destOrd="0" parTransId="{D19C3E71-A594-433F-B8A9-9B20DBFEFDE6}" sibTransId="{DDBA203D-8807-471A-97BE-01A81BC03348}"/>
    <dgm:cxn modelId="{635B9F05-05D0-4265-A93D-91829E10C244}" type="presOf" srcId="{C80AB13A-3C4C-472A-AE62-9740ADAAF892}" destId="{FF5B6916-B6C3-43F9-BC81-903D68424455}" srcOrd="0" destOrd="0" presId="urn:microsoft.com/office/officeart/2005/8/layout/chevron2"/>
    <dgm:cxn modelId="{46F21511-2A71-41A0-8E43-815FEDBABFC1}" type="presParOf" srcId="{E11E7F10-2E6B-4312-96EA-562FF33F131B}" destId="{DC606878-A7B9-42CB-A332-B5E8045B67EE}" srcOrd="0" destOrd="0" presId="urn:microsoft.com/office/officeart/2005/8/layout/chevron2"/>
    <dgm:cxn modelId="{4B403F56-A249-4989-8126-EB56FE3D630A}" type="presParOf" srcId="{DC606878-A7B9-42CB-A332-B5E8045B67EE}" destId="{ADDB3C7C-D184-4842-8451-3D6A73CF4CE5}" srcOrd="0" destOrd="0" presId="urn:microsoft.com/office/officeart/2005/8/layout/chevron2"/>
    <dgm:cxn modelId="{F8D46665-0A7A-4396-BBA8-6F34D284401B}" type="presParOf" srcId="{DC606878-A7B9-42CB-A332-B5E8045B67EE}" destId="{DBF3B23A-91C0-49EE-97E5-B8A9BFD7A9C2}" srcOrd="1" destOrd="0" presId="urn:microsoft.com/office/officeart/2005/8/layout/chevron2"/>
    <dgm:cxn modelId="{33520F9E-DADB-4ED1-8D37-601E8309402B}" type="presParOf" srcId="{E11E7F10-2E6B-4312-96EA-562FF33F131B}" destId="{FDD90213-38A6-4567-9083-638447885711}" srcOrd="1" destOrd="0" presId="urn:microsoft.com/office/officeart/2005/8/layout/chevron2"/>
    <dgm:cxn modelId="{508E7B73-1EC1-4D8F-B3CE-093F20BA39C8}" type="presParOf" srcId="{E11E7F10-2E6B-4312-96EA-562FF33F131B}" destId="{56E53A73-79BC-4552-94B1-224889F9AF7F}" srcOrd="2" destOrd="0" presId="urn:microsoft.com/office/officeart/2005/8/layout/chevron2"/>
    <dgm:cxn modelId="{00E92770-8A06-4024-86E0-D2DE8258E63A}" type="presParOf" srcId="{56E53A73-79BC-4552-94B1-224889F9AF7F}" destId="{39CB7EB9-E130-41D7-AAA7-36E27675928A}" srcOrd="0" destOrd="0" presId="urn:microsoft.com/office/officeart/2005/8/layout/chevron2"/>
    <dgm:cxn modelId="{BD8B90B3-0C29-45DF-951A-4A532C9D6E88}" type="presParOf" srcId="{56E53A73-79BC-4552-94B1-224889F9AF7F}" destId="{73DC15BE-EA87-424B-A654-E21B519E1AD6}" srcOrd="1" destOrd="0" presId="urn:microsoft.com/office/officeart/2005/8/layout/chevron2"/>
    <dgm:cxn modelId="{70620058-DAA0-4A01-8C0E-F8C83ED038A4}" type="presParOf" srcId="{E11E7F10-2E6B-4312-96EA-562FF33F131B}" destId="{A4CE21A4-26FF-4C83-9A44-FDBAE0DA7343}" srcOrd="3" destOrd="0" presId="urn:microsoft.com/office/officeart/2005/8/layout/chevron2"/>
    <dgm:cxn modelId="{C077765F-F232-4DDF-898E-70FBDB8C882D}" type="presParOf" srcId="{E11E7F10-2E6B-4312-96EA-562FF33F131B}" destId="{5A02B7F8-DAA8-4512-915A-9BE166C9D2AE}" srcOrd="4" destOrd="0" presId="urn:microsoft.com/office/officeart/2005/8/layout/chevron2"/>
    <dgm:cxn modelId="{8E6CE4A9-0B65-4C69-9465-6AE8F2972632}" type="presParOf" srcId="{5A02B7F8-DAA8-4512-915A-9BE166C9D2AE}" destId="{FF5B6916-B6C3-43F9-BC81-903D68424455}" srcOrd="0" destOrd="0" presId="urn:microsoft.com/office/officeart/2005/8/layout/chevron2"/>
    <dgm:cxn modelId="{BFC72E6F-7497-4360-A463-8397A67338FA}" type="presParOf" srcId="{5A02B7F8-DAA8-4512-915A-9BE166C9D2AE}" destId="{8880F93E-892D-4B2D-8687-56E727932978}" srcOrd="1" destOrd="0" presId="urn:microsoft.com/office/officeart/2005/8/layout/chevron2"/>
    <dgm:cxn modelId="{8F6260D7-4E94-4C2D-B7C8-4A7A2013DF9A}" type="presParOf" srcId="{E11E7F10-2E6B-4312-96EA-562FF33F131B}" destId="{70044A6C-623C-4346-B097-3416BE9887F0}" srcOrd="5" destOrd="0" presId="urn:microsoft.com/office/officeart/2005/8/layout/chevron2"/>
    <dgm:cxn modelId="{1A01B747-70D0-45C1-A684-C785127F9870}" type="presParOf" srcId="{E11E7F10-2E6B-4312-96EA-562FF33F131B}" destId="{71B67FC5-A5B7-40DE-8A4E-9A90C178436D}" srcOrd="6" destOrd="0" presId="urn:microsoft.com/office/officeart/2005/8/layout/chevron2"/>
    <dgm:cxn modelId="{64A64F59-4F66-42AF-9B2C-2F2C8EC599EC}" type="presParOf" srcId="{71B67FC5-A5B7-40DE-8A4E-9A90C178436D}" destId="{11570DEA-4B31-45ED-A6AB-D2471D179A47}" srcOrd="0" destOrd="0" presId="urn:microsoft.com/office/officeart/2005/8/layout/chevron2"/>
    <dgm:cxn modelId="{D5645445-EC6B-429D-9FE4-57342366AB3D}" type="presParOf" srcId="{71B67FC5-A5B7-40DE-8A4E-9A90C178436D}" destId="{A0D30835-418A-4F08-8DA7-475E3A8E76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4EE78-8964-44E2-802E-8AF38DAECB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EE3C8C6-A1B4-4778-A65E-B718BD3966F3}">
      <dgm:prSet phldrT="[Text]" custT="1"/>
      <dgm:spPr/>
      <dgm:t>
        <a:bodyPr/>
        <a:lstStyle/>
        <a:p>
          <a:endParaRPr lang="de-DE" sz="1200" dirty="0"/>
        </a:p>
      </dgm:t>
    </dgm:pt>
    <dgm:pt modelId="{40ABA646-9D2E-464D-9891-D0DD5EC708DA}" type="parTrans" cxnId="{A85052F8-BBE2-4A22-988D-F30807B4D16F}">
      <dgm:prSet/>
      <dgm:spPr/>
      <dgm:t>
        <a:bodyPr/>
        <a:lstStyle/>
        <a:p>
          <a:endParaRPr lang="de-DE"/>
        </a:p>
      </dgm:t>
    </dgm:pt>
    <dgm:pt modelId="{EEF808F9-B4E4-42C0-86C8-890F58CBF541}" type="sibTrans" cxnId="{A85052F8-BBE2-4A22-988D-F30807B4D16F}">
      <dgm:prSet/>
      <dgm:spPr/>
      <dgm:t>
        <a:bodyPr/>
        <a:lstStyle/>
        <a:p>
          <a:endParaRPr lang="de-DE"/>
        </a:p>
      </dgm:t>
    </dgm:pt>
    <dgm:pt modelId="{27E8E802-8C55-41B5-B9CF-99FC078BFBEC}">
      <dgm:prSet phldrT="[Text]" custT="1"/>
      <dgm:spPr/>
      <dgm:t>
        <a:bodyPr/>
        <a:lstStyle/>
        <a:p>
          <a:r>
            <a:rPr lang="de-DE" sz="2000" b="0" dirty="0" smtClean="0"/>
            <a:t>Mehrfach belastete Teilräume identifizieren</a:t>
          </a:r>
          <a:endParaRPr lang="de-DE" sz="2000" b="0" dirty="0"/>
        </a:p>
      </dgm:t>
    </dgm:pt>
    <dgm:pt modelId="{723591D2-2327-4910-8045-73328698F770}" type="parTrans" cxnId="{3D5A1FEA-5BF8-4F85-8BF2-34D1A93BF53D}">
      <dgm:prSet/>
      <dgm:spPr/>
      <dgm:t>
        <a:bodyPr/>
        <a:lstStyle/>
        <a:p>
          <a:endParaRPr lang="de-DE"/>
        </a:p>
      </dgm:t>
    </dgm:pt>
    <dgm:pt modelId="{256AD02C-7CE6-4643-A304-F5F2BD59B029}" type="sibTrans" cxnId="{3D5A1FEA-5BF8-4F85-8BF2-34D1A93BF53D}">
      <dgm:prSet/>
      <dgm:spPr/>
      <dgm:t>
        <a:bodyPr/>
        <a:lstStyle/>
        <a:p>
          <a:endParaRPr lang="de-DE"/>
        </a:p>
      </dgm:t>
    </dgm:pt>
    <dgm:pt modelId="{7E819E1C-D0F3-4352-888D-77EAA9BBE31A}">
      <dgm:prSet phldrT="[Text]" custT="1"/>
      <dgm:spPr/>
      <dgm:t>
        <a:bodyPr/>
        <a:lstStyle/>
        <a:p>
          <a:r>
            <a:rPr lang="de-DE" sz="2000" b="1" dirty="0" smtClean="0"/>
            <a:t>Handlungsbedarf in mehrfach belasteten Teilräumen ermitteln</a:t>
          </a:r>
          <a:endParaRPr lang="de-DE" sz="2000" dirty="0"/>
        </a:p>
      </dgm:t>
    </dgm:pt>
    <dgm:pt modelId="{80620E89-31C6-4779-AF0A-5A1BB2E6B1B7}" type="parTrans" cxnId="{2EC714E9-98DE-4141-8138-DBEF24236C00}">
      <dgm:prSet/>
      <dgm:spPr/>
      <dgm:t>
        <a:bodyPr/>
        <a:lstStyle/>
        <a:p>
          <a:endParaRPr lang="de-DE"/>
        </a:p>
      </dgm:t>
    </dgm:pt>
    <dgm:pt modelId="{10277603-A352-46B1-AAC9-DB08A61DC687}" type="sibTrans" cxnId="{2EC714E9-98DE-4141-8138-DBEF24236C00}">
      <dgm:prSet/>
      <dgm:spPr/>
      <dgm:t>
        <a:bodyPr/>
        <a:lstStyle/>
        <a:p>
          <a:endParaRPr lang="de-DE"/>
        </a:p>
      </dgm:t>
    </dgm:pt>
    <dgm:pt modelId="{24AC9A47-3D68-4B60-B7DF-8C87B0BFA97A}">
      <dgm:prSet custT="1"/>
      <dgm:spPr/>
      <dgm:t>
        <a:bodyPr/>
        <a:lstStyle/>
        <a:p>
          <a:endParaRPr lang="de-DE" sz="2000" dirty="0"/>
        </a:p>
      </dgm:t>
    </dgm:pt>
    <dgm:pt modelId="{D19C3E71-A594-433F-B8A9-9B20DBFEFDE6}" type="parTrans" cxnId="{ACBE01B0-8A73-4A04-BBA6-CEA3376F9B7F}">
      <dgm:prSet/>
      <dgm:spPr/>
      <dgm:t>
        <a:bodyPr/>
        <a:lstStyle/>
        <a:p>
          <a:endParaRPr lang="de-DE"/>
        </a:p>
      </dgm:t>
    </dgm:pt>
    <dgm:pt modelId="{DDBA203D-8807-471A-97BE-01A81BC03348}" type="sibTrans" cxnId="{ACBE01B0-8A73-4A04-BBA6-CEA3376F9B7F}">
      <dgm:prSet/>
      <dgm:spPr/>
      <dgm:t>
        <a:bodyPr/>
        <a:lstStyle/>
        <a:p>
          <a:endParaRPr lang="de-DE"/>
        </a:p>
      </dgm:t>
    </dgm:pt>
    <dgm:pt modelId="{C80AB13A-3C4C-472A-AE62-9740ADAAF892}">
      <dgm:prSet custT="1"/>
      <dgm:spPr/>
      <dgm:t>
        <a:bodyPr/>
        <a:lstStyle/>
        <a:p>
          <a:endParaRPr lang="de-DE" sz="1200" dirty="0"/>
        </a:p>
      </dgm:t>
    </dgm:pt>
    <dgm:pt modelId="{23713D96-EF64-4137-8B46-BCB7DB7DEBEB}" type="sibTrans" cxnId="{A176D266-1241-4677-BF9A-561BAF7C5E30}">
      <dgm:prSet/>
      <dgm:spPr/>
      <dgm:t>
        <a:bodyPr/>
        <a:lstStyle/>
        <a:p>
          <a:endParaRPr lang="de-DE"/>
        </a:p>
      </dgm:t>
    </dgm:pt>
    <dgm:pt modelId="{9E5760DF-D1C8-4659-A957-06F1E6490DA7}" type="parTrans" cxnId="{A176D266-1241-4677-BF9A-561BAF7C5E30}">
      <dgm:prSet/>
      <dgm:spPr/>
      <dgm:t>
        <a:bodyPr/>
        <a:lstStyle/>
        <a:p>
          <a:endParaRPr lang="de-DE"/>
        </a:p>
      </dgm:t>
    </dgm:pt>
    <dgm:pt modelId="{A22821EA-2CE3-4237-9DBB-91D5C506A821}">
      <dgm:prSet phldrT="[Text]" custT="1"/>
      <dgm:spPr/>
      <dgm:t>
        <a:bodyPr/>
        <a:lstStyle/>
        <a:p>
          <a:endParaRPr lang="de-DE" sz="2000" dirty="0"/>
        </a:p>
      </dgm:t>
    </dgm:pt>
    <dgm:pt modelId="{236509BF-5D4D-4194-B555-C34F4A9C8060}" type="parTrans" cxnId="{1146DCD4-2566-4509-ABF6-A69D36DFFB6A}">
      <dgm:prSet/>
      <dgm:spPr/>
      <dgm:t>
        <a:bodyPr/>
        <a:lstStyle/>
        <a:p>
          <a:endParaRPr lang="de-DE"/>
        </a:p>
      </dgm:t>
    </dgm:pt>
    <dgm:pt modelId="{5DE0A09C-76D9-40EE-8629-C512CA7C7CF7}" type="sibTrans" cxnId="{1146DCD4-2566-4509-ABF6-A69D36DFFB6A}">
      <dgm:prSet/>
      <dgm:spPr/>
      <dgm:t>
        <a:bodyPr/>
        <a:lstStyle/>
        <a:p>
          <a:endParaRPr lang="de-DE"/>
        </a:p>
      </dgm:t>
    </dgm:pt>
    <dgm:pt modelId="{A064C2A3-7B8C-42AE-9700-DD1A9AD1F0B3}">
      <dgm:prSet custT="1"/>
      <dgm:spPr/>
      <dgm:t>
        <a:bodyPr/>
        <a:lstStyle/>
        <a:p>
          <a:r>
            <a:rPr lang="de-DE" sz="2000" b="1" dirty="0" smtClean="0"/>
            <a:t>Ziele und Maßnahmen für mehrfachbelastete Teilräume entwickeln und umsetzen</a:t>
          </a:r>
          <a:endParaRPr lang="de-DE" sz="2000" dirty="0"/>
        </a:p>
      </dgm:t>
    </dgm:pt>
    <dgm:pt modelId="{5135D9C6-5CC2-4106-9233-404D2A4A5BF4}" type="parTrans" cxnId="{F733DB2D-A21B-463F-9854-727F2A181A37}">
      <dgm:prSet/>
      <dgm:spPr/>
      <dgm:t>
        <a:bodyPr/>
        <a:lstStyle/>
        <a:p>
          <a:endParaRPr lang="de-DE"/>
        </a:p>
      </dgm:t>
    </dgm:pt>
    <dgm:pt modelId="{F0AE53BA-2C63-49BF-9405-64DBDE4A6E84}" type="sibTrans" cxnId="{F733DB2D-A21B-463F-9854-727F2A181A37}">
      <dgm:prSet/>
      <dgm:spPr/>
      <dgm:t>
        <a:bodyPr/>
        <a:lstStyle/>
        <a:p>
          <a:endParaRPr lang="de-DE"/>
        </a:p>
      </dgm:t>
    </dgm:pt>
    <dgm:pt modelId="{E11E7F10-2E6B-4312-96EA-562FF33F131B}" type="pres">
      <dgm:prSet presAssocID="{3E54EE78-8964-44E2-802E-8AF38DAECB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C606878-A7B9-42CB-A332-B5E8045B67EE}" type="pres">
      <dgm:prSet presAssocID="{FEE3C8C6-A1B4-4778-A65E-B718BD3966F3}" presName="composite" presStyleCnt="0"/>
      <dgm:spPr/>
    </dgm:pt>
    <dgm:pt modelId="{ADDB3C7C-D184-4842-8451-3D6A73CF4CE5}" type="pres">
      <dgm:prSet presAssocID="{FEE3C8C6-A1B4-4778-A65E-B718BD3966F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F3B23A-91C0-49EE-97E5-B8A9BFD7A9C2}" type="pres">
      <dgm:prSet presAssocID="{FEE3C8C6-A1B4-4778-A65E-B718BD3966F3}" presName="descendantText" presStyleLbl="alignAcc1" presStyleIdx="0" presStyleCnt="4" custLinFactNeighborX="-146" custLinFactNeighborY="807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D90213-38A6-4567-9083-638447885711}" type="pres">
      <dgm:prSet presAssocID="{EEF808F9-B4E4-42C0-86C8-890F58CBF541}" presName="sp" presStyleCnt="0"/>
      <dgm:spPr/>
    </dgm:pt>
    <dgm:pt modelId="{56E53A73-79BC-4552-94B1-224889F9AF7F}" type="pres">
      <dgm:prSet presAssocID="{A22821EA-2CE3-4237-9DBB-91D5C506A821}" presName="composite" presStyleCnt="0"/>
      <dgm:spPr/>
    </dgm:pt>
    <dgm:pt modelId="{39CB7EB9-E130-41D7-AAA7-36E27675928A}" type="pres">
      <dgm:prSet presAssocID="{A22821EA-2CE3-4237-9DBB-91D5C506A82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DC15BE-EA87-424B-A654-E21B519E1AD6}" type="pres">
      <dgm:prSet presAssocID="{A22821EA-2CE3-4237-9DBB-91D5C506A821}" presName="descendantText" presStyleLbl="alignAcc1" presStyleIdx="1" presStyleCnt="4" custScaleY="98299" custLinFactNeighborX="-13" custLinFactNeighborY="40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CE21A4-26FF-4C83-9A44-FDBAE0DA7343}" type="pres">
      <dgm:prSet presAssocID="{5DE0A09C-76D9-40EE-8629-C512CA7C7CF7}" presName="sp" presStyleCnt="0"/>
      <dgm:spPr/>
    </dgm:pt>
    <dgm:pt modelId="{5A02B7F8-DAA8-4512-915A-9BE166C9D2AE}" type="pres">
      <dgm:prSet presAssocID="{C80AB13A-3C4C-472A-AE62-9740ADAAF892}" presName="composite" presStyleCnt="0"/>
      <dgm:spPr/>
    </dgm:pt>
    <dgm:pt modelId="{FF5B6916-B6C3-43F9-BC81-903D68424455}" type="pres">
      <dgm:prSet presAssocID="{C80AB13A-3C4C-472A-AE62-9740ADAAF89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80F93E-892D-4B2D-8687-56E727932978}" type="pres">
      <dgm:prSet presAssocID="{C80AB13A-3C4C-472A-AE62-9740ADAAF89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044A6C-623C-4346-B097-3416BE9887F0}" type="pres">
      <dgm:prSet presAssocID="{23713D96-EF64-4137-8B46-BCB7DB7DEBEB}" presName="sp" presStyleCnt="0"/>
      <dgm:spPr/>
    </dgm:pt>
    <dgm:pt modelId="{71B67FC5-A5B7-40DE-8A4E-9A90C178436D}" type="pres">
      <dgm:prSet presAssocID="{24AC9A47-3D68-4B60-B7DF-8C87B0BFA97A}" presName="composite" presStyleCnt="0"/>
      <dgm:spPr/>
    </dgm:pt>
    <dgm:pt modelId="{11570DEA-4B31-45ED-A6AB-D2471D179A47}" type="pres">
      <dgm:prSet presAssocID="{24AC9A47-3D68-4B60-B7DF-8C87B0BFA97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D30835-418A-4F08-8DA7-475E3A8E76A4}" type="pres">
      <dgm:prSet presAssocID="{24AC9A47-3D68-4B60-B7DF-8C87B0BFA97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D5A1FEA-5BF8-4F85-8BF2-34D1A93BF53D}" srcId="{FEE3C8C6-A1B4-4778-A65E-B718BD3966F3}" destId="{27E8E802-8C55-41B5-B9CF-99FC078BFBEC}" srcOrd="0" destOrd="0" parTransId="{723591D2-2327-4910-8045-73328698F770}" sibTransId="{256AD02C-7CE6-4643-A304-F5F2BD59B029}"/>
    <dgm:cxn modelId="{C68025C9-D7D0-4BDB-840D-607EDE6169D7}" type="presOf" srcId="{27E8E802-8C55-41B5-B9CF-99FC078BFBEC}" destId="{DBF3B23A-91C0-49EE-97E5-B8A9BFD7A9C2}" srcOrd="0" destOrd="0" presId="urn:microsoft.com/office/officeart/2005/8/layout/chevron2"/>
    <dgm:cxn modelId="{1146DCD4-2566-4509-ABF6-A69D36DFFB6A}" srcId="{3E54EE78-8964-44E2-802E-8AF38DAECBF5}" destId="{A22821EA-2CE3-4237-9DBB-91D5C506A821}" srcOrd="1" destOrd="0" parTransId="{236509BF-5D4D-4194-B555-C34F4A9C8060}" sibTransId="{5DE0A09C-76D9-40EE-8629-C512CA7C7CF7}"/>
    <dgm:cxn modelId="{A85052F8-BBE2-4A22-988D-F30807B4D16F}" srcId="{3E54EE78-8964-44E2-802E-8AF38DAECBF5}" destId="{FEE3C8C6-A1B4-4778-A65E-B718BD3966F3}" srcOrd="0" destOrd="0" parTransId="{40ABA646-9D2E-464D-9891-D0DD5EC708DA}" sibTransId="{EEF808F9-B4E4-42C0-86C8-890F58CBF541}"/>
    <dgm:cxn modelId="{DDCB0574-9A53-40C6-B66E-F1F99695D5F5}" type="presOf" srcId="{3E54EE78-8964-44E2-802E-8AF38DAECBF5}" destId="{E11E7F10-2E6B-4312-96EA-562FF33F131B}" srcOrd="0" destOrd="0" presId="urn:microsoft.com/office/officeart/2005/8/layout/chevron2"/>
    <dgm:cxn modelId="{A7863610-2D57-4133-A3CC-647523E522BF}" type="presOf" srcId="{24AC9A47-3D68-4B60-B7DF-8C87B0BFA97A}" destId="{11570DEA-4B31-45ED-A6AB-D2471D179A47}" srcOrd="0" destOrd="0" presId="urn:microsoft.com/office/officeart/2005/8/layout/chevron2"/>
    <dgm:cxn modelId="{4126FCC7-DEAD-46AC-8B4B-0E47FB41AA0F}" type="presOf" srcId="{FEE3C8C6-A1B4-4778-A65E-B718BD3966F3}" destId="{ADDB3C7C-D184-4842-8451-3D6A73CF4CE5}" srcOrd="0" destOrd="0" presId="urn:microsoft.com/office/officeart/2005/8/layout/chevron2"/>
    <dgm:cxn modelId="{2EC714E9-98DE-4141-8138-DBEF24236C00}" srcId="{A22821EA-2CE3-4237-9DBB-91D5C506A821}" destId="{7E819E1C-D0F3-4352-888D-77EAA9BBE31A}" srcOrd="0" destOrd="0" parTransId="{80620E89-31C6-4779-AF0A-5A1BB2E6B1B7}" sibTransId="{10277603-A352-46B1-AAC9-DB08A61DC687}"/>
    <dgm:cxn modelId="{860D1BC3-86E1-49D8-B151-3885294875E3}" type="presOf" srcId="{A22821EA-2CE3-4237-9DBB-91D5C506A821}" destId="{39CB7EB9-E130-41D7-AAA7-36E27675928A}" srcOrd="0" destOrd="0" presId="urn:microsoft.com/office/officeart/2005/8/layout/chevron2"/>
    <dgm:cxn modelId="{A176D266-1241-4677-BF9A-561BAF7C5E30}" srcId="{3E54EE78-8964-44E2-802E-8AF38DAECBF5}" destId="{C80AB13A-3C4C-472A-AE62-9740ADAAF892}" srcOrd="2" destOrd="0" parTransId="{9E5760DF-D1C8-4659-A957-06F1E6490DA7}" sibTransId="{23713D96-EF64-4137-8B46-BCB7DB7DEBEB}"/>
    <dgm:cxn modelId="{F733DB2D-A21B-463F-9854-727F2A181A37}" srcId="{C80AB13A-3C4C-472A-AE62-9740ADAAF892}" destId="{A064C2A3-7B8C-42AE-9700-DD1A9AD1F0B3}" srcOrd="0" destOrd="0" parTransId="{5135D9C6-5CC2-4106-9233-404D2A4A5BF4}" sibTransId="{F0AE53BA-2C63-49BF-9405-64DBDE4A6E84}"/>
    <dgm:cxn modelId="{32845571-6E37-4E70-AA07-410EF519260E}" type="presOf" srcId="{7E819E1C-D0F3-4352-888D-77EAA9BBE31A}" destId="{73DC15BE-EA87-424B-A654-E21B519E1AD6}" srcOrd="0" destOrd="0" presId="urn:microsoft.com/office/officeart/2005/8/layout/chevron2"/>
    <dgm:cxn modelId="{DAB03B9B-A370-4A48-8015-010E729F4389}" type="presOf" srcId="{A064C2A3-7B8C-42AE-9700-DD1A9AD1F0B3}" destId="{8880F93E-892D-4B2D-8687-56E727932978}" srcOrd="0" destOrd="0" presId="urn:microsoft.com/office/officeart/2005/8/layout/chevron2"/>
    <dgm:cxn modelId="{ACBE01B0-8A73-4A04-BBA6-CEA3376F9B7F}" srcId="{3E54EE78-8964-44E2-802E-8AF38DAECBF5}" destId="{24AC9A47-3D68-4B60-B7DF-8C87B0BFA97A}" srcOrd="3" destOrd="0" parTransId="{D19C3E71-A594-433F-B8A9-9B20DBFEFDE6}" sibTransId="{DDBA203D-8807-471A-97BE-01A81BC03348}"/>
    <dgm:cxn modelId="{635B9F05-05D0-4265-A93D-91829E10C244}" type="presOf" srcId="{C80AB13A-3C4C-472A-AE62-9740ADAAF892}" destId="{FF5B6916-B6C3-43F9-BC81-903D68424455}" srcOrd="0" destOrd="0" presId="urn:microsoft.com/office/officeart/2005/8/layout/chevron2"/>
    <dgm:cxn modelId="{46F21511-2A71-41A0-8E43-815FEDBABFC1}" type="presParOf" srcId="{E11E7F10-2E6B-4312-96EA-562FF33F131B}" destId="{DC606878-A7B9-42CB-A332-B5E8045B67EE}" srcOrd="0" destOrd="0" presId="urn:microsoft.com/office/officeart/2005/8/layout/chevron2"/>
    <dgm:cxn modelId="{4B403F56-A249-4989-8126-EB56FE3D630A}" type="presParOf" srcId="{DC606878-A7B9-42CB-A332-B5E8045B67EE}" destId="{ADDB3C7C-D184-4842-8451-3D6A73CF4CE5}" srcOrd="0" destOrd="0" presId="urn:microsoft.com/office/officeart/2005/8/layout/chevron2"/>
    <dgm:cxn modelId="{F8D46665-0A7A-4396-BBA8-6F34D284401B}" type="presParOf" srcId="{DC606878-A7B9-42CB-A332-B5E8045B67EE}" destId="{DBF3B23A-91C0-49EE-97E5-B8A9BFD7A9C2}" srcOrd="1" destOrd="0" presId="urn:microsoft.com/office/officeart/2005/8/layout/chevron2"/>
    <dgm:cxn modelId="{33520F9E-DADB-4ED1-8D37-601E8309402B}" type="presParOf" srcId="{E11E7F10-2E6B-4312-96EA-562FF33F131B}" destId="{FDD90213-38A6-4567-9083-638447885711}" srcOrd="1" destOrd="0" presId="urn:microsoft.com/office/officeart/2005/8/layout/chevron2"/>
    <dgm:cxn modelId="{508E7B73-1EC1-4D8F-B3CE-093F20BA39C8}" type="presParOf" srcId="{E11E7F10-2E6B-4312-96EA-562FF33F131B}" destId="{56E53A73-79BC-4552-94B1-224889F9AF7F}" srcOrd="2" destOrd="0" presId="urn:microsoft.com/office/officeart/2005/8/layout/chevron2"/>
    <dgm:cxn modelId="{00E92770-8A06-4024-86E0-D2DE8258E63A}" type="presParOf" srcId="{56E53A73-79BC-4552-94B1-224889F9AF7F}" destId="{39CB7EB9-E130-41D7-AAA7-36E27675928A}" srcOrd="0" destOrd="0" presId="urn:microsoft.com/office/officeart/2005/8/layout/chevron2"/>
    <dgm:cxn modelId="{BD8B90B3-0C29-45DF-951A-4A532C9D6E88}" type="presParOf" srcId="{56E53A73-79BC-4552-94B1-224889F9AF7F}" destId="{73DC15BE-EA87-424B-A654-E21B519E1AD6}" srcOrd="1" destOrd="0" presId="urn:microsoft.com/office/officeart/2005/8/layout/chevron2"/>
    <dgm:cxn modelId="{70620058-DAA0-4A01-8C0E-F8C83ED038A4}" type="presParOf" srcId="{E11E7F10-2E6B-4312-96EA-562FF33F131B}" destId="{A4CE21A4-26FF-4C83-9A44-FDBAE0DA7343}" srcOrd="3" destOrd="0" presId="urn:microsoft.com/office/officeart/2005/8/layout/chevron2"/>
    <dgm:cxn modelId="{C077765F-F232-4DDF-898E-70FBDB8C882D}" type="presParOf" srcId="{E11E7F10-2E6B-4312-96EA-562FF33F131B}" destId="{5A02B7F8-DAA8-4512-915A-9BE166C9D2AE}" srcOrd="4" destOrd="0" presId="urn:microsoft.com/office/officeart/2005/8/layout/chevron2"/>
    <dgm:cxn modelId="{8E6CE4A9-0B65-4C69-9465-6AE8F2972632}" type="presParOf" srcId="{5A02B7F8-DAA8-4512-915A-9BE166C9D2AE}" destId="{FF5B6916-B6C3-43F9-BC81-903D68424455}" srcOrd="0" destOrd="0" presId="urn:microsoft.com/office/officeart/2005/8/layout/chevron2"/>
    <dgm:cxn modelId="{BFC72E6F-7497-4360-A463-8397A67338FA}" type="presParOf" srcId="{5A02B7F8-DAA8-4512-915A-9BE166C9D2AE}" destId="{8880F93E-892D-4B2D-8687-56E727932978}" srcOrd="1" destOrd="0" presId="urn:microsoft.com/office/officeart/2005/8/layout/chevron2"/>
    <dgm:cxn modelId="{8F6260D7-4E94-4C2D-B7C8-4A7A2013DF9A}" type="presParOf" srcId="{E11E7F10-2E6B-4312-96EA-562FF33F131B}" destId="{70044A6C-623C-4346-B097-3416BE9887F0}" srcOrd="5" destOrd="0" presId="urn:microsoft.com/office/officeart/2005/8/layout/chevron2"/>
    <dgm:cxn modelId="{1A01B747-70D0-45C1-A684-C785127F9870}" type="presParOf" srcId="{E11E7F10-2E6B-4312-96EA-562FF33F131B}" destId="{71B67FC5-A5B7-40DE-8A4E-9A90C178436D}" srcOrd="6" destOrd="0" presId="urn:microsoft.com/office/officeart/2005/8/layout/chevron2"/>
    <dgm:cxn modelId="{64A64F59-4F66-42AF-9B2C-2F2C8EC599EC}" type="presParOf" srcId="{71B67FC5-A5B7-40DE-8A4E-9A90C178436D}" destId="{11570DEA-4B31-45ED-A6AB-D2471D179A47}" srcOrd="0" destOrd="0" presId="urn:microsoft.com/office/officeart/2005/8/layout/chevron2"/>
    <dgm:cxn modelId="{D5645445-EC6B-429D-9FE4-57342366AB3D}" type="presParOf" srcId="{71B67FC5-A5B7-40DE-8A4E-9A90C178436D}" destId="{A0D30835-418A-4F08-8DA7-475E3A8E76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4EE78-8964-44E2-802E-8AF38DAECB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EE3C8C6-A1B4-4778-A65E-B718BD3966F3}">
      <dgm:prSet phldrT="[Text]" custT="1"/>
      <dgm:spPr/>
      <dgm:t>
        <a:bodyPr/>
        <a:lstStyle/>
        <a:p>
          <a:endParaRPr lang="de-DE" sz="1200" dirty="0"/>
        </a:p>
      </dgm:t>
    </dgm:pt>
    <dgm:pt modelId="{40ABA646-9D2E-464D-9891-D0DD5EC708DA}" type="parTrans" cxnId="{A85052F8-BBE2-4A22-988D-F30807B4D16F}">
      <dgm:prSet/>
      <dgm:spPr/>
      <dgm:t>
        <a:bodyPr/>
        <a:lstStyle/>
        <a:p>
          <a:endParaRPr lang="de-DE"/>
        </a:p>
      </dgm:t>
    </dgm:pt>
    <dgm:pt modelId="{EEF808F9-B4E4-42C0-86C8-890F58CBF541}" type="sibTrans" cxnId="{A85052F8-BBE2-4A22-988D-F30807B4D16F}">
      <dgm:prSet/>
      <dgm:spPr/>
      <dgm:t>
        <a:bodyPr/>
        <a:lstStyle/>
        <a:p>
          <a:endParaRPr lang="de-DE"/>
        </a:p>
      </dgm:t>
    </dgm:pt>
    <dgm:pt modelId="{27E8E802-8C55-41B5-B9CF-99FC078BFBEC}">
      <dgm:prSet phldrT="[Text]" custT="1"/>
      <dgm:spPr/>
      <dgm:t>
        <a:bodyPr/>
        <a:lstStyle/>
        <a:p>
          <a:r>
            <a:rPr lang="de-DE" sz="2000" b="0" dirty="0" smtClean="0"/>
            <a:t>Mehrfach belastete Teilräume identifizieren</a:t>
          </a:r>
          <a:endParaRPr lang="de-DE" sz="2000" b="0" dirty="0"/>
        </a:p>
      </dgm:t>
    </dgm:pt>
    <dgm:pt modelId="{723591D2-2327-4910-8045-73328698F770}" type="parTrans" cxnId="{3D5A1FEA-5BF8-4F85-8BF2-34D1A93BF53D}">
      <dgm:prSet/>
      <dgm:spPr/>
      <dgm:t>
        <a:bodyPr/>
        <a:lstStyle/>
        <a:p>
          <a:endParaRPr lang="de-DE"/>
        </a:p>
      </dgm:t>
    </dgm:pt>
    <dgm:pt modelId="{256AD02C-7CE6-4643-A304-F5F2BD59B029}" type="sibTrans" cxnId="{3D5A1FEA-5BF8-4F85-8BF2-34D1A93BF53D}">
      <dgm:prSet/>
      <dgm:spPr/>
      <dgm:t>
        <a:bodyPr/>
        <a:lstStyle/>
        <a:p>
          <a:endParaRPr lang="de-DE"/>
        </a:p>
      </dgm:t>
    </dgm:pt>
    <dgm:pt modelId="{7E819E1C-D0F3-4352-888D-77EAA9BBE31A}">
      <dgm:prSet phldrT="[Text]" custT="1"/>
      <dgm:spPr/>
      <dgm:t>
        <a:bodyPr/>
        <a:lstStyle/>
        <a:p>
          <a:r>
            <a:rPr lang="de-DE" sz="2000" b="0" dirty="0" smtClean="0"/>
            <a:t>Handlungsbedarf in mehrfach belasteten Teilräumen ermitteln</a:t>
          </a:r>
          <a:endParaRPr lang="de-DE" sz="2000" b="0" dirty="0"/>
        </a:p>
      </dgm:t>
    </dgm:pt>
    <dgm:pt modelId="{80620E89-31C6-4779-AF0A-5A1BB2E6B1B7}" type="parTrans" cxnId="{2EC714E9-98DE-4141-8138-DBEF24236C00}">
      <dgm:prSet/>
      <dgm:spPr/>
      <dgm:t>
        <a:bodyPr/>
        <a:lstStyle/>
        <a:p>
          <a:endParaRPr lang="de-DE"/>
        </a:p>
      </dgm:t>
    </dgm:pt>
    <dgm:pt modelId="{10277603-A352-46B1-AAC9-DB08A61DC687}" type="sibTrans" cxnId="{2EC714E9-98DE-4141-8138-DBEF24236C00}">
      <dgm:prSet/>
      <dgm:spPr/>
      <dgm:t>
        <a:bodyPr/>
        <a:lstStyle/>
        <a:p>
          <a:endParaRPr lang="de-DE"/>
        </a:p>
      </dgm:t>
    </dgm:pt>
    <dgm:pt modelId="{24AC9A47-3D68-4B60-B7DF-8C87B0BFA97A}">
      <dgm:prSet custT="1"/>
      <dgm:spPr/>
      <dgm:t>
        <a:bodyPr/>
        <a:lstStyle/>
        <a:p>
          <a:endParaRPr lang="de-DE" sz="2000" dirty="0"/>
        </a:p>
      </dgm:t>
    </dgm:pt>
    <dgm:pt modelId="{D19C3E71-A594-433F-B8A9-9B20DBFEFDE6}" type="parTrans" cxnId="{ACBE01B0-8A73-4A04-BBA6-CEA3376F9B7F}">
      <dgm:prSet/>
      <dgm:spPr/>
      <dgm:t>
        <a:bodyPr/>
        <a:lstStyle/>
        <a:p>
          <a:endParaRPr lang="de-DE"/>
        </a:p>
      </dgm:t>
    </dgm:pt>
    <dgm:pt modelId="{DDBA203D-8807-471A-97BE-01A81BC03348}" type="sibTrans" cxnId="{ACBE01B0-8A73-4A04-BBA6-CEA3376F9B7F}">
      <dgm:prSet/>
      <dgm:spPr/>
      <dgm:t>
        <a:bodyPr/>
        <a:lstStyle/>
        <a:p>
          <a:endParaRPr lang="de-DE"/>
        </a:p>
      </dgm:t>
    </dgm:pt>
    <dgm:pt modelId="{C80AB13A-3C4C-472A-AE62-9740ADAAF892}">
      <dgm:prSet custT="1"/>
      <dgm:spPr/>
      <dgm:t>
        <a:bodyPr/>
        <a:lstStyle/>
        <a:p>
          <a:endParaRPr lang="de-DE" sz="1200" dirty="0"/>
        </a:p>
      </dgm:t>
    </dgm:pt>
    <dgm:pt modelId="{23713D96-EF64-4137-8B46-BCB7DB7DEBEB}" type="sibTrans" cxnId="{A176D266-1241-4677-BF9A-561BAF7C5E30}">
      <dgm:prSet/>
      <dgm:spPr/>
      <dgm:t>
        <a:bodyPr/>
        <a:lstStyle/>
        <a:p>
          <a:endParaRPr lang="de-DE"/>
        </a:p>
      </dgm:t>
    </dgm:pt>
    <dgm:pt modelId="{9E5760DF-D1C8-4659-A957-06F1E6490DA7}" type="parTrans" cxnId="{A176D266-1241-4677-BF9A-561BAF7C5E30}">
      <dgm:prSet/>
      <dgm:spPr/>
      <dgm:t>
        <a:bodyPr/>
        <a:lstStyle/>
        <a:p>
          <a:endParaRPr lang="de-DE"/>
        </a:p>
      </dgm:t>
    </dgm:pt>
    <dgm:pt modelId="{A22821EA-2CE3-4237-9DBB-91D5C506A821}">
      <dgm:prSet phldrT="[Text]" custT="1"/>
      <dgm:spPr/>
      <dgm:t>
        <a:bodyPr/>
        <a:lstStyle/>
        <a:p>
          <a:endParaRPr lang="de-DE" sz="2000" dirty="0"/>
        </a:p>
      </dgm:t>
    </dgm:pt>
    <dgm:pt modelId="{236509BF-5D4D-4194-B555-C34F4A9C8060}" type="parTrans" cxnId="{1146DCD4-2566-4509-ABF6-A69D36DFFB6A}">
      <dgm:prSet/>
      <dgm:spPr/>
      <dgm:t>
        <a:bodyPr/>
        <a:lstStyle/>
        <a:p>
          <a:endParaRPr lang="de-DE"/>
        </a:p>
      </dgm:t>
    </dgm:pt>
    <dgm:pt modelId="{5DE0A09C-76D9-40EE-8629-C512CA7C7CF7}" type="sibTrans" cxnId="{1146DCD4-2566-4509-ABF6-A69D36DFFB6A}">
      <dgm:prSet/>
      <dgm:spPr/>
      <dgm:t>
        <a:bodyPr/>
        <a:lstStyle/>
        <a:p>
          <a:endParaRPr lang="de-DE"/>
        </a:p>
      </dgm:t>
    </dgm:pt>
    <dgm:pt modelId="{A064C2A3-7B8C-42AE-9700-DD1A9AD1F0B3}">
      <dgm:prSet custT="1"/>
      <dgm:spPr/>
      <dgm:t>
        <a:bodyPr/>
        <a:lstStyle/>
        <a:p>
          <a:r>
            <a:rPr lang="de-DE" sz="2000" b="0" dirty="0" smtClean="0"/>
            <a:t>Ziele und Maßnahmen für mehrfach belastete Teilräume entwickeln und umsetzen</a:t>
          </a:r>
          <a:endParaRPr lang="de-DE" sz="2000" b="0" dirty="0"/>
        </a:p>
      </dgm:t>
    </dgm:pt>
    <dgm:pt modelId="{5135D9C6-5CC2-4106-9233-404D2A4A5BF4}" type="parTrans" cxnId="{F733DB2D-A21B-463F-9854-727F2A181A37}">
      <dgm:prSet/>
      <dgm:spPr/>
      <dgm:t>
        <a:bodyPr/>
        <a:lstStyle/>
        <a:p>
          <a:endParaRPr lang="de-DE"/>
        </a:p>
      </dgm:t>
    </dgm:pt>
    <dgm:pt modelId="{F0AE53BA-2C63-49BF-9405-64DBDE4A6E84}" type="sibTrans" cxnId="{F733DB2D-A21B-463F-9854-727F2A181A37}">
      <dgm:prSet/>
      <dgm:spPr/>
      <dgm:t>
        <a:bodyPr/>
        <a:lstStyle/>
        <a:p>
          <a:endParaRPr lang="de-DE"/>
        </a:p>
      </dgm:t>
    </dgm:pt>
    <dgm:pt modelId="{E04258A0-AD6C-4785-AA03-420F7A46E130}">
      <dgm:prSet custT="1"/>
      <dgm:spPr/>
      <dgm:t>
        <a:bodyPr/>
        <a:lstStyle/>
        <a:p>
          <a:r>
            <a:rPr lang="de-DE" sz="2000" b="1" dirty="0" smtClean="0"/>
            <a:t>Programme, Konzepte, Planungen mit Blick auf Umweltgerechtigkeit qualifizieren</a:t>
          </a:r>
          <a:endParaRPr lang="de-DE" sz="2000" dirty="0"/>
        </a:p>
      </dgm:t>
    </dgm:pt>
    <dgm:pt modelId="{84690070-49E2-43B7-80EC-82A5EE34F586}" type="parTrans" cxnId="{1C72B986-EEB3-4CE1-B107-9B3D6E2D7313}">
      <dgm:prSet/>
      <dgm:spPr/>
      <dgm:t>
        <a:bodyPr/>
        <a:lstStyle/>
        <a:p>
          <a:endParaRPr lang="de-DE"/>
        </a:p>
      </dgm:t>
    </dgm:pt>
    <dgm:pt modelId="{6C0E38B0-28C9-4252-B837-60C4E23445E3}" type="sibTrans" cxnId="{1C72B986-EEB3-4CE1-B107-9B3D6E2D7313}">
      <dgm:prSet/>
      <dgm:spPr/>
      <dgm:t>
        <a:bodyPr/>
        <a:lstStyle/>
        <a:p>
          <a:endParaRPr lang="de-DE"/>
        </a:p>
      </dgm:t>
    </dgm:pt>
    <dgm:pt modelId="{E11E7F10-2E6B-4312-96EA-562FF33F131B}" type="pres">
      <dgm:prSet presAssocID="{3E54EE78-8964-44E2-802E-8AF38DAECB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C606878-A7B9-42CB-A332-B5E8045B67EE}" type="pres">
      <dgm:prSet presAssocID="{FEE3C8C6-A1B4-4778-A65E-B718BD3966F3}" presName="composite" presStyleCnt="0"/>
      <dgm:spPr/>
    </dgm:pt>
    <dgm:pt modelId="{ADDB3C7C-D184-4842-8451-3D6A73CF4CE5}" type="pres">
      <dgm:prSet presAssocID="{FEE3C8C6-A1B4-4778-A65E-B718BD3966F3}" presName="parentText" presStyleLbl="alignNode1" presStyleIdx="0" presStyleCnt="4" custLinFactNeighborX="6117" custLinFactNeighborY="542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F3B23A-91C0-49EE-97E5-B8A9BFD7A9C2}" type="pres">
      <dgm:prSet presAssocID="{FEE3C8C6-A1B4-4778-A65E-B718BD3966F3}" presName="descendantText" presStyleLbl="alignAcc1" presStyleIdx="0" presStyleCnt="4" custLinFactNeighborX="-146" custLinFactNeighborY="807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D90213-38A6-4567-9083-638447885711}" type="pres">
      <dgm:prSet presAssocID="{EEF808F9-B4E4-42C0-86C8-890F58CBF541}" presName="sp" presStyleCnt="0"/>
      <dgm:spPr/>
    </dgm:pt>
    <dgm:pt modelId="{56E53A73-79BC-4552-94B1-224889F9AF7F}" type="pres">
      <dgm:prSet presAssocID="{A22821EA-2CE3-4237-9DBB-91D5C506A821}" presName="composite" presStyleCnt="0"/>
      <dgm:spPr/>
    </dgm:pt>
    <dgm:pt modelId="{39CB7EB9-E130-41D7-AAA7-36E27675928A}" type="pres">
      <dgm:prSet presAssocID="{A22821EA-2CE3-4237-9DBB-91D5C506A82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DC15BE-EA87-424B-A654-E21B519E1AD6}" type="pres">
      <dgm:prSet presAssocID="{A22821EA-2CE3-4237-9DBB-91D5C506A821}" presName="descendantText" presStyleLbl="alignAcc1" presStyleIdx="1" presStyleCnt="4" custScaleY="98299" custLinFactNeighborX="-13" custLinFactNeighborY="40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CE21A4-26FF-4C83-9A44-FDBAE0DA7343}" type="pres">
      <dgm:prSet presAssocID="{5DE0A09C-76D9-40EE-8629-C512CA7C7CF7}" presName="sp" presStyleCnt="0"/>
      <dgm:spPr/>
    </dgm:pt>
    <dgm:pt modelId="{5A02B7F8-DAA8-4512-915A-9BE166C9D2AE}" type="pres">
      <dgm:prSet presAssocID="{C80AB13A-3C4C-472A-AE62-9740ADAAF892}" presName="composite" presStyleCnt="0"/>
      <dgm:spPr/>
    </dgm:pt>
    <dgm:pt modelId="{FF5B6916-B6C3-43F9-BC81-903D68424455}" type="pres">
      <dgm:prSet presAssocID="{C80AB13A-3C4C-472A-AE62-9740ADAAF89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80F93E-892D-4B2D-8687-56E727932978}" type="pres">
      <dgm:prSet presAssocID="{C80AB13A-3C4C-472A-AE62-9740ADAAF89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044A6C-623C-4346-B097-3416BE9887F0}" type="pres">
      <dgm:prSet presAssocID="{23713D96-EF64-4137-8B46-BCB7DB7DEBEB}" presName="sp" presStyleCnt="0"/>
      <dgm:spPr/>
    </dgm:pt>
    <dgm:pt modelId="{71B67FC5-A5B7-40DE-8A4E-9A90C178436D}" type="pres">
      <dgm:prSet presAssocID="{24AC9A47-3D68-4B60-B7DF-8C87B0BFA97A}" presName="composite" presStyleCnt="0"/>
      <dgm:spPr/>
    </dgm:pt>
    <dgm:pt modelId="{11570DEA-4B31-45ED-A6AB-D2471D179A47}" type="pres">
      <dgm:prSet presAssocID="{24AC9A47-3D68-4B60-B7DF-8C87B0BFA97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D30835-418A-4F08-8DA7-475E3A8E76A4}" type="pres">
      <dgm:prSet presAssocID="{24AC9A47-3D68-4B60-B7DF-8C87B0BFA97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D5A1FEA-5BF8-4F85-8BF2-34D1A93BF53D}" srcId="{FEE3C8C6-A1B4-4778-A65E-B718BD3966F3}" destId="{27E8E802-8C55-41B5-B9CF-99FC078BFBEC}" srcOrd="0" destOrd="0" parTransId="{723591D2-2327-4910-8045-73328698F770}" sibTransId="{256AD02C-7CE6-4643-A304-F5F2BD59B029}"/>
    <dgm:cxn modelId="{C68025C9-D7D0-4BDB-840D-607EDE6169D7}" type="presOf" srcId="{27E8E802-8C55-41B5-B9CF-99FC078BFBEC}" destId="{DBF3B23A-91C0-49EE-97E5-B8A9BFD7A9C2}" srcOrd="0" destOrd="0" presId="urn:microsoft.com/office/officeart/2005/8/layout/chevron2"/>
    <dgm:cxn modelId="{1146DCD4-2566-4509-ABF6-A69D36DFFB6A}" srcId="{3E54EE78-8964-44E2-802E-8AF38DAECBF5}" destId="{A22821EA-2CE3-4237-9DBB-91D5C506A821}" srcOrd="1" destOrd="0" parTransId="{236509BF-5D4D-4194-B555-C34F4A9C8060}" sibTransId="{5DE0A09C-76D9-40EE-8629-C512CA7C7CF7}"/>
    <dgm:cxn modelId="{A85052F8-BBE2-4A22-988D-F30807B4D16F}" srcId="{3E54EE78-8964-44E2-802E-8AF38DAECBF5}" destId="{FEE3C8C6-A1B4-4778-A65E-B718BD3966F3}" srcOrd="0" destOrd="0" parTransId="{40ABA646-9D2E-464D-9891-D0DD5EC708DA}" sibTransId="{EEF808F9-B4E4-42C0-86C8-890F58CBF541}"/>
    <dgm:cxn modelId="{DDCB0574-9A53-40C6-B66E-F1F99695D5F5}" type="presOf" srcId="{3E54EE78-8964-44E2-802E-8AF38DAECBF5}" destId="{E11E7F10-2E6B-4312-96EA-562FF33F131B}" srcOrd="0" destOrd="0" presId="urn:microsoft.com/office/officeart/2005/8/layout/chevron2"/>
    <dgm:cxn modelId="{A7863610-2D57-4133-A3CC-647523E522BF}" type="presOf" srcId="{24AC9A47-3D68-4B60-B7DF-8C87B0BFA97A}" destId="{11570DEA-4B31-45ED-A6AB-D2471D179A47}" srcOrd="0" destOrd="0" presId="urn:microsoft.com/office/officeart/2005/8/layout/chevron2"/>
    <dgm:cxn modelId="{994E24B3-648C-4871-83F5-6AF1A60DC154}" type="presOf" srcId="{E04258A0-AD6C-4785-AA03-420F7A46E130}" destId="{A0D30835-418A-4F08-8DA7-475E3A8E76A4}" srcOrd="0" destOrd="0" presId="urn:microsoft.com/office/officeart/2005/8/layout/chevron2"/>
    <dgm:cxn modelId="{4126FCC7-DEAD-46AC-8B4B-0E47FB41AA0F}" type="presOf" srcId="{FEE3C8C6-A1B4-4778-A65E-B718BD3966F3}" destId="{ADDB3C7C-D184-4842-8451-3D6A73CF4CE5}" srcOrd="0" destOrd="0" presId="urn:microsoft.com/office/officeart/2005/8/layout/chevron2"/>
    <dgm:cxn modelId="{2EC714E9-98DE-4141-8138-DBEF24236C00}" srcId="{A22821EA-2CE3-4237-9DBB-91D5C506A821}" destId="{7E819E1C-D0F3-4352-888D-77EAA9BBE31A}" srcOrd="0" destOrd="0" parTransId="{80620E89-31C6-4779-AF0A-5A1BB2E6B1B7}" sibTransId="{10277603-A352-46B1-AAC9-DB08A61DC687}"/>
    <dgm:cxn modelId="{860D1BC3-86E1-49D8-B151-3885294875E3}" type="presOf" srcId="{A22821EA-2CE3-4237-9DBB-91D5C506A821}" destId="{39CB7EB9-E130-41D7-AAA7-36E27675928A}" srcOrd="0" destOrd="0" presId="urn:microsoft.com/office/officeart/2005/8/layout/chevron2"/>
    <dgm:cxn modelId="{A176D266-1241-4677-BF9A-561BAF7C5E30}" srcId="{3E54EE78-8964-44E2-802E-8AF38DAECBF5}" destId="{C80AB13A-3C4C-472A-AE62-9740ADAAF892}" srcOrd="2" destOrd="0" parTransId="{9E5760DF-D1C8-4659-A957-06F1E6490DA7}" sibTransId="{23713D96-EF64-4137-8B46-BCB7DB7DEBEB}"/>
    <dgm:cxn modelId="{F733DB2D-A21B-463F-9854-727F2A181A37}" srcId="{C80AB13A-3C4C-472A-AE62-9740ADAAF892}" destId="{A064C2A3-7B8C-42AE-9700-DD1A9AD1F0B3}" srcOrd="0" destOrd="0" parTransId="{5135D9C6-5CC2-4106-9233-404D2A4A5BF4}" sibTransId="{F0AE53BA-2C63-49BF-9405-64DBDE4A6E84}"/>
    <dgm:cxn modelId="{32845571-6E37-4E70-AA07-410EF519260E}" type="presOf" srcId="{7E819E1C-D0F3-4352-888D-77EAA9BBE31A}" destId="{73DC15BE-EA87-424B-A654-E21B519E1AD6}" srcOrd="0" destOrd="0" presId="urn:microsoft.com/office/officeart/2005/8/layout/chevron2"/>
    <dgm:cxn modelId="{DAB03B9B-A370-4A48-8015-010E729F4389}" type="presOf" srcId="{A064C2A3-7B8C-42AE-9700-DD1A9AD1F0B3}" destId="{8880F93E-892D-4B2D-8687-56E727932978}" srcOrd="0" destOrd="0" presId="urn:microsoft.com/office/officeart/2005/8/layout/chevron2"/>
    <dgm:cxn modelId="{ACBE01B0-8A73-4A04-BBA6-CEA3376F9B7F}" srcId="{3E54EE78-8964-44E2-802E-8AF38DAECBF5}" destId="{24AC9A47-3D68-4B60-B7DF-8C87B0BFA97A}" srcOrd="3" destOrd="0" parTransId="{D19C3E71-A594-433F-B8A9-9B20DBFEFDE6}" sibTransId="{DDBA203D-8807-471A-97BE-01A81BC03348}"/>
    <dgm:cxn modelId="{635B9F05-05D0-4265-A93D-91829E10C244}" type="presOf" srcId="{C80AB13A-3C4C-472A-AE62-9740ADAAF892}" destId="{FF5B6916-B6C3-43F9-BC81-903D68424455}" srcOrd="0" destOrd="0" presId="urn:microsoft.com/office/officeart/2005/8/layout/chevron2"/>
    <dgm:cxn modelId="{1C72B986-EEB3-4CE1-B107-9B3D6E2D7313}" srcId="{24AC9A47-3D68-4B60-B7DF-8C87B0BFA97A}" destId="{E04258A0-AD6C-4785-AA03-420F7A46E130}" srcOrd="0" destOrd="0" parTransId="{84690070-49E2-43B7-80EC-82A5EE34F586}" sibTransId="{6C0E38B0-28C9-4252-B837-60C4E23445E3}"/>
    <dgm:cxn modelId="{46F21511-2A71-41A0-8E43-815FEDBABFC1}" type="presParOf" srcId="{E11E7F10-2E6B-4312-96EA-562FF33F131B}" destId="{DC606878-A7B9-42CB-A332-B5E8045B67EE}" srcOrd="0" destOrd="0" presId="urn:microsoft.com/office/officeart/2005/8/layout/chevron2"/>
    <dgm:cxn modelId="{4B403F56-A249-4989-8126-EB56FE3D630A}" type="presParOf" srcId="{DC606878-A7B9-42CB-A332-B5E8045B67EE}" destId="{ADDB3C7C-D184-4842-8451-3D6A73CF4CE5}" srcOrd="0" destOrd="0" presId="urn:microsoft.com/office/officeart/2005/8/layout/chevron2"/>
    <dgm:cxn modelId="{F8D46665-0A7A-4396-BBA8-6F34D284401B}" type="presParOf" srcId="{DC606878-A7B9-42CB-A332-B5E8045B67EE}" destId="{DBF3B23A-91C0-49EE-97E5-B8A9BFD7A9C2}" srcOrd="1" destOrd="0" presId="urn:microsoft.com/office/officeart/2005/8/layout/chevron2"/>
    <dgm:cxn modelId="{33520F9E-DADB-4ED1-8D37-601E8309402B}" type="presParOf" srcId="{E11E7F10-2E6B-4312-96EA-562FF33F131B}" destId="{FDD90213-38A6-4567-9083-638447885711}" srcOrd="1" destOrd="0" presId="urn:microsoft.com/office/officeart/2005/8/layout/chevron2"/>
    <dgm:cxn modelId="{508E7B73-1EC1-4D8F-B3CE-093F20BA39C8}" type="presParOf" srcId="{E11E7F10-2E6B-4312-96EA-562FF33F131B}" destId="{56E53A73-79BC-4552-94B1-224889F9AF7F}" srcOrd="2" destOrd="0" presId="urn:microsoft.com/office/officeart/2005/8/layout/chevron2"/>
    <dgm:cxn modelId="{00E92770-8A06-4024-86E0-D2DE8258E63A}" type="presParOf" srcId="{56E53A73-79BC-4552-94B1-224889F9AF7F}" destId="{39CB7EB9-E130-41D7-AAA7-36E27675928A}" srcOrd="0" destOrd="0" presId="urn:microsoft.com/office/officeart/2005/8/layout/chevron2"/>
    <dgm:cxn modelId="{BD8B90B3-0C29-45DF-951A-4A532C9D6E88}" type="presParOf" srcId="{56E53A73-79BC-4552-94B1-224889F9AF7F}" destId="{73DC15BE-EA87-424B-A654-E21B519E1AD6}" srcOrd="1" destOrd="0" presId="urn:microsoft.com/office/officeart/2005/8/layout/chevron2"/>
    <dgm:cxn modelId="{70620058-DAA0-4A01-8C0E-F8C83ED038A4}" type="presParOf" srcId="{E11E7F10-2E6B-4312-96EA-562FF33F131B}" destId="{A4CE21A4-26FF-4C83-9A44-FDBAE0DA7343}" srcOrd="3" destOrd="0" presId="urn:microsoft.com/office/officeart/2005/8/layout/chevron2"/>
    <dgm:cxn modelId="{C077765F-F232-4DDF-898E-70FBDB8C882D}" type="presParOf" srcId="{E11E7F10-2E6B-4312-96EA-562FF33F131B}" destId="{5A02B7F8-DAA8-4512-915A-9BE166C9D2AE}" srcOrd="4" destOrd="0" presId="urn:microsoft.com/office/officeart/2005/8/layout/chevron2"/>
    <dgm:cxn modelId="{8E6CE4A9-0B65-4C69-9465-6AE8F2972632}" type="presParOf" srcId="{5A02B7F8-DAA8-4512-915A-9BE166C9D2AE}" destId="{FF5B6916-B6C3-43F9-BC81-903D68424455}" srcOrd="0" destOrd="0" presId="urn:microsoft.com/office/officeart/2005/8/layout/chevron2"/>
    <dgm:cxn modelId="{BFC72E6F-7497-4360-A463-8397A67338FA}" type="presParOf" srcId="{5A02B7F8-DAA8-4512-915A-9BE166C9D2AE}" destId="{8880F93E-892D-4B2D-8687-56E727932978}" srcOrd="1" destOrd="0" presId="urn:microsoft.com/office/officeart/2005/8/layout/chevron2"/>
    <dgm:cxn modelId="{8F6260D7-4E94-4C2D-B7C8-4A7A2013DF9A}" type="presParOf" srcId="{E11E7F10-2E6B-4312-96EA-562FF33F131B}" destId="{70044A6C-623C-4346-B097-3416BE9887F0}" srcOrd="5" destOrd="0" presId="urn:microsoft.com/office/officeart/2005/8/layout/chevron2"/>
    <dgm:cxn modelId="{1A01B747-70D0-45C1-A684-C785127F9870}" type="presParOf" srcId="{E11E7F10-2E6B-4312-96EA-562FF33F131B}" destId="{71B67FC5-A5B7-40DE-8A4E-9A90C178436D}" srcOrd="6" destOrd="0" presId="urn:microsoft.com/office/officeart/2005/8/layout/chevron2"/>
    <dgm:cxn modelId="{64A64F59-4F66-42AF-9B2C-2F2C8EC599EC}" type="presParOf" srcId="{71B67FC5-A5B7-40DE-8A4E-9A90C178436D}" destId="{11570DEA-4B31-45ED-A6AB-D2471D179A47}" srcOrd="0" destOrd="0" presId="urn:microsoft.com/office/officeart/2005/8/layout/chevron2"/>
    <dgm:cxn modelId="{D5645445-EC6B-429D-9FE4-57342366AB3D}" type="presParOf" srcId="{71B67FC5-A5B7-40DE-8A4E-9A90C178436D}" destId="{A0D30835-418A-4F08-8DA7-475E3A8E76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B3C7C-D184-4842-8451-3D6A73CF4CE5}">
      <dsp:nvSpPr>
        <dsp:cNvPr id="0" name=""/>
        <dsp:cNvSpPr/>
      </dsp:nvSpPr>
      <dsp:spPr>
        <a:xfrm rot="5400000">
          <a:off x="-200877" y="205324"/>
          <a:ext cx="1339180" cy="937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 rot="-5400000">
        <a:off x="0" y="473160"/>
        <a:ext cx="937426" cy="401754"/>
      </dsp:txXfrm>
    </dsp:sp>
    <dsp:sp modelId="{DBF3B23A-91C0-49EE-97E5-B8A9BFD7A9C2}">
      <dsp:nvSpPr>
        <dsp:cNvPr id="0" name=""/>
        <dsp:cNvSpPr/>
      </dsp:nvSpPr>
      <dsp:spPr>
        <a:xfrm rot="5400000">
          <a:off x="3572926" y="-2651241"/>
          <a:ext cx="870467" cy="61729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b="1" kern="1200" dirty="0" smtClean="0"/>
            <a:t>Mehrfach belastete Teilräume identifizieren</a:t>
          </a:r>
          <a:endParaRPr lang="de-DE" sz="2000" kern="1200" dirty="0"/>
        </a:p>
      </dsp:txBody>
      <dsp:txXfrm rot="-5400000">
        <a:off x="921686" y="42492"/>
        <a:ext cx="6130456" cy="785481"/>
      </dsp:txXfrm>
    </dsp:sp>
    <dsp:sp modelId="{39CB7EB9-E130-41D7-AAA7-36E27675928A}">
      <dsp:nvSpPr>
        <dsp:cNvPr id="0" name=""/>
        <dsp:cNvSpPr/>
      </dsp:nvSpPr>
      <dsp:spPr>
        <a:xfrm rot="5400000">
          <a:off x="-200877" y="1436206"/>
          <a:ext cx="1339180" cy="937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/>
        </a:p>
      </dsp:txBody>
      <dsp:txXfrm rot="-5400000">
        <a:off x="0" y="1704042"/>
        <a:ext cx="937426" cy="401754"/>
      </dsp:txXfrm>
    </dsp:sp>
    <dsp:sp modelId="{73DC15BE-EA87-424B-A654-E21B519E1AD6}">
      <dsp:nvSpPr>
        <dsp:cNvPr id="0" name=""/>
        <dsp:cNvSpPr/>
      </dsp:nvSpPr>
      <dsp:spPr>
        <a:xfrm rot="5400000">
          <a:off x="3552582" y="-1391016"/>
          <a:ext cx="942637" cy="61729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B6916-B6C3-43F9-BC81-903D68424455}">
      <dsp:nvSpPr>
        <dsp:cNvPr id="0" name=""/>
        <dsp:cNvSpPr/>
      </dsp:nvSpPr>
      <dsp:spPr>
        <a:xfrm rot="5400000">
          <a:off x="-200877" y="2631004"/>
          <a:ext cx="1339180" cy="937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 rot="-5400000">
        <a:off x="0" y="2898840"/>
        <a:ext cx="937426" cy="401754"/>
      </dsp:txXfrm>
    </dsp:sp>
    <dsp:sp modelId="{8880F93E-892D-4B2D-8687-56E727932978}">
      <dsp:nvSpPr>
        <dsp:cNvPr id="0" name=""/>
        <dsp:cNvSpPr/>
      </dsp:nvSpPr>
      <dsp:spPr>
        <a:xfrm rot="5400000">
          <a:off x="3588667" y="-221114"/>
          <a:ext cx="870467" cy="61729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70DEA-4B31-45ED-A6AB-D2471D179A47}">
      <dsp:nvSpPr>
        <dsp:cNvPr id="0" name=""/>
        <dsp:cNvSpPr/>
      </dsp:nvSpPr>
      <dsp:spPr>
        <a:xfrm rot="5400000">
          <a:off x="-200877" y="3825801"/>
          <a:ext cx="1339180" cy="937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/>
        </a:p>
      </dsp:txBody>
      <dsp:txXfrm rot="-5400000">
        <a:off x="0" y="4093637"/>
        <a:ext cx="937426" cy="401754"/>
      </dsp:txXfrm>
    </dsp:sp>
    <dsp:sp modelId="{A0D30835-418A-4F08-8DA7-475E3A8E76A4}">
      <dsp:nvSpPr>
        <dsp:cNvPr id="0" name=""/>
        <dsp:cNvSpPr/>
      </dsp:nvSpPr>
      <dsp:spPr>
        <a:xfrm rot="5400000">
          <a:off x="3588667" y="973683"/>
          <a:ext cx="870467" cy="61729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B3C7C-D184-4842-8451-3D6A73CF4CE5}">
      <dsp:nvSpPr>
        <dsp:cNvPr id="0" name=""/>
        <dsp:cNvSpPr/>
      </dsp:nvSpPr>
      <dsp:spPr>
        <a:xfrm rot="5400000">
          <a:off x="-191974" y="192287"/>
          <a:ext cx="1279829" cy="8958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 rot="-5400000">
        <a:off x="1" y="448252"/>
        <a:ext cx="895880" cy="383949"/>
      </dsp:txXfrm>
    </dsp:sp>
    <dsp:sp modelId="{DBF3B23A-91C0-49EE-97E5-B8A9BFD7A9C2}">
      <dsp:nvSpPr>
        <dsp:cNvPr id="0" name=""/>
        <dsp:cNvSpPr/>
      </dsp:nvSpPr>
      <dsp:spPr>
        <a:xfrm rot="5400000">
          <a:off x="3578110" y="-2623823"/>
          <a:ext cx="831889" cy="6214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b="0" kern="1200" dirty="0" smtClean="0"/>
            <a:t>Mehrfach belastete Teilräume identifizieren</a:t>
          </a:r>
          <a:endParaRPr lang="de-DE" sz="2000" b="0" kern="1200" dirty="0"/>
        </a:p>
      </dsp:txBody>
      <dsp:txXfrm rot="-5400000">
        <a:off x="886808" y="108088"/>
        <a:ext cx="6173886" cy="750671"/>
      </dsp:txXfrm>
    </dsp:sp>
    <dsp:sp modelId="{39CB7EB9-E130-41D7-AAA7-36E27675928A}">
      <dsp:nvSpPr>
        <dsp:cNvPr id="0" name=""/>
        <dsp:cNvSpPr/>
      </dsp:nvSpPr>
      <dsp:spPr>
        <a:xfrm rot="5400000">
          <a:off x="-191974" y="1325642"/>
          <a:ext cx="1279829" cy="8958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/>
        </a:p>
      </dsp:txBody>
      <dsp:txXfrm rot="-5400000">
        <a:off x="1" y="1581607"/>
        <a:ext cx="895880" cy="383949"/>
      </dsp:txXfrm>
    </dsp:sp>
    <dsp:sp modelId="{73DC15BE-EA87-424B-A654-E21B519E1AD6}">
      <dsp:nvSpPr>
        <dsp:cNvPr id="0" name=""/>
        <dsp:cNvSpPr/>
      </dsp:nvSpPr>
      <dsp:spPr>
        <a:xfrm rot="5400000">
          <a:off x="3593451" y="-1524051"/>
          <a:ext cx="817738" cy="6214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b="1" kern="1200" dirty="0" smtClean="0"/>
            <a:t>Handlungsbedarf in mehrfach belasteten Teilräumen ermitteln</a:t>
          </a:r>
          <a:endParaRPr lang="de-DE" sz="2000" kern="1200" dirty="0"/>
        </a:p>
      </dsp:txBody>
      <dsp:txXfrm rot="-5400000">
        <a:off x="895073" y="1214246"/>
        <a:ext cx="6174576" cy="737900"/>
      </dsp:txXfrm>
    </dsp:sp>
    <dsp:sp modelId="{FF5B6916-B6C3-43F9-BC81-903D68424455}">
      <dsp:nvSpPr>
        <dsp:cNvPr id="0" name=""/>
        <dsp:cNvSpPr/>
      </dsp:nvSpPr>
      <dsp:spPr>
        <a:xfrm rot="5400000">
          <a:off x="-191974" y="2458996"/>
          <a:ext cx="1279829" cy="8958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 rot="-5400000">
        <a:off x="1" y="2714961"/>
        <a:ext cx="895880" cy="383949"/>
      </dsp:txXfrm>
    </dsp:sp>
    <dsp:sp modelId="{8880F93E-892D-4B2D-8687-56E727932978}">
      <dsp:nvSpPr>
        <dsp:cNvPr id="0" name=""/>
        <dsp:cNvSpPr/>
      </dsp:nvSpPr>
      <dsp:spPr>
        <a:xfrm rot="5400000">
          <a:off x="3587183" y="-424280"/>
          <a:ext cx="831889" cy="6214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b="1" kern="1200" dirty="0" smtClean="0"/>
            <a:t>Ziele und Maßnahmen für mehrfachbelastete Teilräume entwickeln und umsetzen</a:t>
          </a:r>
          <a:endParaRPr lang="de-DE" sz="2000" kern="1200" dirty="0"/>
        </a:p>
      </dsp:txBody>
      <dsp:txXfrm rot="-5400000">
        <a:off x="895881" y="2307631"/>
        <a:ext cx="6173886" cy="750671"/>
      </dsp:txXfrm>
    </dsp:sp>
    <dsp:sp modelId="{11570DEA-4B31-45ED-A6AB-D2471D179A47}">
      <dsp:nvSpPr>
        <dsp:cNvPr id="0" name=""/>
        <dsp:cNvSpPr/>
      </dsp:nvSpPr>
      <dsp:spPr>
        <a:xfrm rot="5400000">
          <a:off x="-191974" y="3592351"/>
          <a:ext cx="1279829" cy="8958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/>
        </a:p>
      </dsp:txBody>
      <dsp:txXfrm rot="-5400000">
        <a:off x="1" y="3848316"/>
        <a:ext cx="895880" cy="383949"/>
      </dsp:txXfrm>
    </dsp:sp>
    <dsp:sp modelId="{A0D30835-418A-4F08-8DA7-475E3A8E76A4}">
      <dsp:nvSpPr>
        <dsp:cNvPr id="0" name=""/>
        <dsp:cNvSpPr/>
      </dsp:nvSpPr>
      <dsp:spPr>
        <a:xfrm rot="5400000">
          <a:off x="3587183" y="709074"/>
          <a:ext cx="831889" cy="6214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B3C7C-D184-4842-8451-3D6A73CF4CE5}">
      <dsp:nvSpPr>
        <dsp:cNvPr id="0" name=""/>
        <dsp:cNvSpPr/>
      </dsp:nvSpPr>
      <dsp:spPr>
        <a:xfrm rot="5400000">
          <a:off x="-148497" y="286006"/>
          <a:ext cx="1385485" cy="969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 rot="-5400000">
        <a:off x="59326" y="563103"/>
        <a:ext cx="969840" cy="415645"/>
      </dsp:txXfrm>
    </dsp:sp>
    <dsp:sp modelId="{DBF3B23A-91C0-49EE-97E5-B8A9BFD7A9C2}">
      <dsp:nvSpPr>
        <dsp:cNvPr id="0" name=""/>
        <dsp:cNvSpPr/>
      </dsp:nvSpPr>
      <dsp:spPr>
        <a:xfrm rot="5400000">
          <a:off x="3473346" y="-2436382"/>
          <a:ext cx="900565" cy="5924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b="0" kern="1200" dirty="0" smtClean="0"/>
            <a:t>Mehrfach belastete Teilräume identifizieren</a:t>
          </a:r>
          <a:endParaRPr lang="de-DE" sz="2000" b="0" kern="1200" dirty="0"/>
        </a:p>
      </dsp:txBody>
      <dsp:txXfrm rot="-5400000">
        <a:off x="961189" y="119737"/>
        <a:ext cx="5880917" cy="812641"/>
      </dsp:txXfrm>
    </dsp:sp>
    <dsp:sp modelId="{39CB7EB9-E130-41D7-AAA7-36E27675928A}">
      <dsp:nvSpPr>
        <dsp:cNvPr id="0" name=""/>
        <dsp:cNvSpPr/>
      </dsp:nvSpPr>
      <dsp:spPr>
        <a:xfrm rot="5400000">
          <a:off x="-207822" y="1451204"/>
          <a:ext cx="1385485" cy="969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/>
        </a:p>
      </dsp:txBody>
      <dsp:txXfrm rot="-5400000">
        <a:off x="1" y="1728301"/>
        <a:ext cx="969840" cy="415645"/>
      </dsp:txXfrm>
    </dsp:sp>
    <dsp:sp modelId="{73DC15BE-EA87-424B-A654-E21B519E1AD6}">
      <dsp:nvSpPr>
        <dsp:cNvPr id="0" name=""/>
        <dsp:cNvSpPr/>
      </dsp:nvSpPr>
      <dsp:spPr>
        <a:xfrm rot="5400000">
          <a:off x="3488886" y="-1232419"/>
          <a:ext cx="885247" cy="5924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b="0" kern="1200" dirty="0" smtClean="0"/>
            <a:t>Handlungsbedarf in mehrfach belasteten Teilräumen ermitteln</a:t>
          </a:r>
          <a:endParaRPr lang="de-DE" sz="2000" b="0" kern="1200" dirty="0"/>
        </a:p>
      </dsp:txBody>
      <dsp:txXfrm rot="-5400000">
        <a:off x="969070" y="1330611"/>
        <a:ext cx="5881665" cy="798819"/>
      </dsp:txXfrm>
    </dsp:sp>
    <dsp:sp modelId="{FF5B6916-B6C3-43F9-BC81-903D68424455}">
      <dsp:nvSpPr>
        <dsp:cNvPr id="0" name=""/>
        <dsp:cNvSpPr/>
      </dsp:nvSpPr>
      <dsp:spPr>
        <a:xfrm rot="5400000">
          <a:off x="-207822" y="2691523"/>
          <a:ext cx="1385485" cy="969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 rot="-5400000">
        <a:off x="1" y="2968620"/>
        <a:ext cx="969840" cy="415645"/>
      </dsp:txXfrm>
    </dsp:sp>
    <dsp:sp modelId="{8880F93E-892D-4B2D-8687-56E727932978}">
      <dsp:nvSpPr>
        <dsp:cNvPr id="0" name=""/>
        <dsp:cNvSpPr/>
      </dsp:nvSpPr>
      <dsp:spPr>
        <a:xfrm rot="5400000">
          <a:off x="3481997" y="-28456"/>
          <a:ext cx="900565" cy="5924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b="0" kern="1200" dirty="0" smtClean="0"/>
            <a:t>Ziele und Maßnahmen für mehrfach belastete Teilräume entwickeln und umsetzen</a:t>
          </a:r>
          <a:endParaRPr lang="de-DE" sz="2000" b="0" kern="1200" dirty="0"/>
        </a:p>
      </dsp:txBody>
      <dsp:txXfrm rot="-5400000">
        <a:off x="969840" y="2527663"/>
        <a:ext cx="5880917" cy="812641"/>
      </dsp:txXfrm>
    </dsp:sp>
    <dsp:sp modelId="{11570DEA-4B31-45ED-A6AB-D2471D179A47}">
      <dsp:nvSpPr>
        <dsp:cNvPr id="0" name=""/>
        <dsp:cNvSpPr/>
      </dsp:nvSpPr>
      <dsp:spPr>
        <a:xfrm rot="5400000">
          <a:off x="-207822" y="3931842"/>
          <a:ext cx="1385485" cy="969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/>
        </a:p>
      </dsp:txBody>
      <dsp:txXfrm rot="-5400000">
        <a:off x="1" y="4208939"/>
        <a:ext cx="969840" cy="415645"/>
      </dsp:txXfrm>
    </dsp:sp>
    <dsp:sp modelId="{A0D30835-418A-4F08-8DA7-475E3A8E76A4}">
      <dsp:nvSpPr>
        <dsp:cNvPr id="0" name=""/>
        <dsp:cNvSpPr/>
      </dsp:nvSpPr>
      <dsp:spPr>
        <a:xfrm rot="5400000">
          <a:off x="3481997" y="1211862"/>
          <a:ext cx="900565" cy="5924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b="1" kern="1200" dirty="0" smtClean="0"/>
            <a:t>Programme, Konzepte, Planungen mit Blick auf Umweltgerechtigkeit qualifizieren</a:t>
          </a:r>
          <a:endParaRPr lang="de-DE" sz="2000" kern="1200" dirty="0"/>
        </a:p>
      </dsp:txBody>
      <dsp:txXfrm rot="-5400000">
        <a:off x="969840" y="3767981"/>
        <a:ext cx="5880917" cy="812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5FBCF1-5798-4186-A85B-4CFAD3EB999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428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7E95E-2F9F-4C73-99F4-DF6F1D953E3B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11E3F-BE52-4D60-B7AF-DAD0490529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37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11E3F-BE52-4D60-B7AF-DAD04905292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331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11E3F-BE52-4D60-B7AF-DAD04905292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253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1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11E3F-BE52-4D60-B7AF-DAD04905292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813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11E3F-BE52-4D60-B7AF-DAD04905292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699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11E3F-BE52-4D60-B7AF-DAD04905292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936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11E3F-BE52-4D60-B7AF-DAD04905292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63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11E3F-BE52-4D60-B7AF-DAD04905292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86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11E3F-BE52-4D60-B7AF-DAD04905292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17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11E3F-BE52-4D60-B7AF-DAD04905292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15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110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11E3F-BE52-4D60-B7AF-DAD04905292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20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11E3F-BE52-4D60-B7AF-DAD04905292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251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1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11E3F-BE52-4D60-B7AF-DAD04905292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235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11E3F-BE52-4D60-B7AF-DAD04905292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558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11E3F-BE52-4D60-B7AF-DAD04905292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06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1"/>
          </p:nvPr>
        </p:nvSpPr>
        <p:spPr>
          <a:xfrm>
            <a:off x="432000" y="1340768"/>
            <a:ext cx="8316000" cy="4752000"/>
          </a:xfrm>
        </p:spPr>
        <p:txBody>
          <a:bodyPr anchor="t"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45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1"/>
          </p:nvPr>
        </p:nvSpPr>
        <p:spPr>
          <a:xfrm>
            <a:off x="179512" y="332656"/>
            <a:ext cx="8568488" cy="5616624"/>
          </a:xfrm>
        </p:spPr>
        <p:txBody>
          <a:bodyPr anchor="t"/>
          <a:lstStyle/>
          <a:p>
            <a:r>
              <a:rPr lang="de-DE" dirty="0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640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79512" y="1340768"/>
            <a:ext cx="8568488" cy="4752000"/>
          </a:xfrm>
        </p:spPr>
        <p:txBody>
          <a:bodyPr anchor="t"/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67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-11195" y="6391275"/>
            <a:ext cx="9144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spcBef>
                <a:spcPct val="50000"/>
              </a:spcBef>
            </a:pPr>
            <a:r>
              <a:rPr lang="de-DE" sz="1200"/>
              <a:t> 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44625"/>
            <a:ext cx="7921128" cy="2403376"/>
          </a:xfrm>
        </p:spPr>
        <p:txBody>
          <a:bodyPr anchor="b"/>
          <a:lstStyle>
            <a:lvl1pPr algn="l">
              <a:lnSpc>
                <a:spcPct val="100000"/>
              </a:lnSpc>
              <a:defRPr sz="44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289" y="2592002"/>
            <a:ext cx="7921129" cy="1269047"/>
          </a:xfrm>
        </p:spPr>
        <p:txBody>
          <a:bodyPr anchor="t" anchorCtr="0"/>
          <a:lstStyle>
            <a:lvl1pPr marL="0" indent="0" algn="l">
              <a:lnSpc>
                <a:spcPct val="130000"/>
              </a:lnSpc>
              <a:buFont typeface="Wingdings" pitchFamily="2" charset="2"/>
              <a:buNone/>
              <a:defRPr baseline="0"/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45" name="Grafik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11062"/>
            <a:ext cx="2340000" cy="1743602"/>
          </a:xfrm>
          <a:prstGeom prst="rect">
            <a:avLst/>
          </a:prstGeom>
        </p:spPr>
      </p:pic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95291" y="4221163"/>
            <a:ext cx="4392735" cy="1295400"/>
          </a:xfrm>
        </p:spPr>
        <p:txBody>
          <a:bodyPr anchor="t"/>
          <a:lstStyle>
            <a:lvl1pPr marL="0" indent="0">
              <a:buNone/>
              <a:defRPr sz="15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9272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176464" cy="4752000"/>
          </a:xfrm>
        </p:spPr>
        <p:txBody>
          <a:bodyPr anchor="t"/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176464" cy="4752000"/>
          </a:xfrm>
        </p:spPr>
        <p:txBody>
          <a:bodyPr anchor="t"/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852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04968"/>
            <a:ext cx="856848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4176464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79512" y="2060848"/>
            <a:ext cx="4176464" cy="4050440"/>
          </a:xfrm>
        </p:spPr>
        <p:txBody>
          <a:bodyPr anchor="t"/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000" y="1340768"/>
            <a:ext cx="41760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72000" y="2060848"/>
            <a:ext cx="4176000" cy="4032000"/>
          </a:xfrm>
        </p:spPr>
        <p:txBody>
          <a:bodyPr anchor="t"/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910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903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anz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79512" y="205200"/>
            <a:ext cx="8568487" cy="5868000"/>
          </a:xfrm>
        </p:spPr>
        <p:txBody>
          <a:bodyPr anchor="t"/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5755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842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32000" y="1340768"/>
            <a:ext cx="8316000" cy="4752000"/>
          </a:xfrm>
        </p:spPr>
        <p:txBody>
          <a:bodyPr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20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-11194" y="6391275"/>
            <a:ext cx="9144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spcBef>
                <a:spcPct val="50000"/>
              </a:spcBef>
            </a:pPr>
            <a:r>
              <a:rPr lang="de-DE" sz="1200"/>
              <a:t> 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44624"/>
            <a:ext cx="7921128" cy="2403376"/>
          </a:xfrm>
        </p:spPr>
        <p:txBody>
          <a:bodyPr anchor="b"/>
          <a:lstStyle>
            <a:lvl1pPr algn="l">
              <a:lnSpc>
                <a:spcPct val="100000"/>
              </a:lnSpc>
              <a:defRPr sz="44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286" y="2592000"/>
            <a:ext cx="7921129" cy="1269047"/>
          </a:xfrm>
        </p:spPr>
        <p:txBody>
          <a:bodyPr anchor="t" anchorCtr="0"/>
          <a:lstStyle>
            <a:lvl1pPr marL="0" indent="0" algn="l">
              <a:lnSpc>
                <a:spcPct val="130000"/>
              </a:lnSpc>
              <a:buFont typeface="Wingdings" pitchFamily="2" charset="2"/>
              <a:buNone/>
              <a:defRPr baseline="0"/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45" name="Grafik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11062"/>
            <a:ext cx="2340000" cy="1743602"/>
          </a:xfrm>
          <a:prstGeom prst="rect">
            <a:avLst/>
          </a:prstGeom>
        </p:spPr>
      </p:pic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95288" y="4221163"/>
            <a:ext cx="4392735" cy="1295400"/>
          </a:xfrm>
        </p:spPr>
        <p:txBody>
          <a:bodyPr anchor="t"/>
          <a:lstStyle>
            <a:lvl1pPr marL="0" indent="0">
              <a:buNone/>
              <a:defRPr sz="15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2000" y="1340768"/>
            <a:ext cx="4104000" cy="4752000"/>
          </a:xfrm>
        </p:spPr>
        <p:txBody>
          <a:bodyPr anchor="t"/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8000" y="1340768"/>
            <a:ext cx="4104000" cy="4752000"/>
          </a:xfrm>
        </p:spPr>
        <p:txBody>
          <a:bodyPr anchor="t"/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204968"/>
            <a:ext cx="8316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340768"/>
            <a:ext cx="40320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2000" y="2060848"/>
            <a:ext cx="4032000" cy="4050440"/>
          </a:xfrm>
        </p:spPr>
        <p:txBody>
          <a:bodyPr anchor="t"/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6000" y="1340768"/>
            <a:ext cx="40320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6000" y="2060848"/>
            <a:ext cx="4032000" cy="4032000"/>
          </a:xfrm>
        </p:spPr>
        <p:txBody>
          <a:bodyPr anchor="t"/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anz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31999" y="205200"/>
            <a:ext cx="8316000" cy="5868000"/>
          </a:xfrm>
        </p:spPr>
        <p:txBody>
          <a:bodyPr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665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1"/>
          </p:nvPr>
        </p:nvSpPr>
        <p:spPr>
          <a:xfrm>
            <a:off x="179512" y="1340768"/>
            <a:ext cx="8568488" cy="4752000"/>
          </a:xfrm>
        </p:spPr>
        <p:txBody>
          <a:bodyPr anchor="t"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96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45" y="5952760"/>
            <a:ext cx="1296000" cy="965682"/>
          </a:xfrm>
          <a:prstGeom prst="rect">
            <a:avLst/>
          </a:prstGeom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204968"/>
            <a:ext cx="8316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1340768"/>
            <a:ext cx="8316000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6000" y="6447344"/>
            <a:ext cx="324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1">
            <a:normAutofit/>
          </a:bodyPr>
          <a:lstStyle/>
          <a:p>
            <a:pPr algn="r">
              <a:spcBef>
                <a:spcPct val="50000"/>
              </a:spcBef>
            </a:pPr>
            <a:fld id="{56F27588-6D3C-4251-8533-745B38EBB16A}" type="slidenum">
              <a:rPr lang="de-DE" sz="1200">
                <a:solidFill>
                  <a:srgbClr val="C0C0C0"/>
                </a:solidFill>
              </a:rPr>
              <a:pPr algn="r">
                <a:spcBef>
                  <a:spcPct val="50000"/>
                </a:spcBef>
              </a:pPr>
              <a:t>‹Nr.›</a:t>
            </a:fld>
            <a:endParaRPr lang="de-DE" sz="1200" dirty="0">
              <a:solidFill>
                <a:srgbClr val="C0C0C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32000" y="6540896"/>
            <a:ext cx="7452000" cy="3091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spcBef>
                <a:spcPts val="540"/>
              </a:spcBef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432000" y="6477475"/>
            <a:ext cx="7452000" cy="0"/>
          </a:xfrm>
          <a:prstGeom prst="line">
            <a:avLst/>
          </a:prstGeom>
          <a:ln w="6350">
            <a:solidFill>
              <a:srgbClr val="008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32000" y="166688"/>
            <a:ext cx="8316000" cy="0"/>
          </a:xfrm>
          <a:prstGeom prst="line">
            <a:avLst/>
          </a:prstGeom>
          <a:ln w="6350">
            <a:solidFill>
              <a:srgbClr val="008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57" r:id="rId3"/>
    <p:sldLayoutId id="2147483660" r:id="rId4"/>
    <p:sldLayoutId id="2147483661" r:id="rId5"/>
    <p:sldLayoutId id="2147483662" r:id="rId6"/>
    <p:sldLayoutId id="2147483668" r:id="rId7"/>
    <p:sldLayoutId id="2147483671" r:id="rId8"/>
  </p:sldLayoutIdLst>
  <p:hf sldNum="0" hdr="0" dt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ct val="100000"/>
        </a:lnSpc>
        <a:spcBef>
          <a:spcPct val="15000"/>
        </a:spcBef>
        <a:spcAft>
          <a:spcPct val="15000"/>
        </a:spcAft>
        <a:buClr>
          <a:srgbClr val="1E8EC6"/>
        </a:buClr>
        <a:buSzPct val="125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288000" algn="l" rtl="0" eaLnBrk="1" fontAlgn="base" hangingPunct="1">
        <a:lnSpc>
          <a:spcPct val="95000"/>
        </a:lnSpc>
        <a:spcBef>
          <a:spcPct val="15000"/>
        </a:spcBef>
        <a:spcAft>
          <a:spcPct val="15000"/>
        </a:spcAft>
        <a:buClr>
          <a:srgbClr val="1E8EC6"/>
        </a:buClr>
        <a:buSzPct val="125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628650" indent="-269875" algn="l" rtl="0" eaLnBrk="1" fontAlgn="base" hangingPunct="1">
        <a:lnSpc>
          <a:spcPct val="95000"/>
        </a:lnSpc>
        <a:spcBef>
          <a:spcPct val="15000"/>
        </a:spcBef>
        <a:spcAft>
          <a:spcPct val="15000"/>
        </a:spcAft>
        <a:buClr>
          <a:srgbClr val="1E8EC6"/>
        </a:buClr>
        <a:buSzPct val="100000"/>
        <a:buFont typeface="Arial" panose="020B0604020202020204" pitchFamily="34" charset="0"/>
        <a:buChar char="•"/>
        <a:defRPr sz="1700">
          <a:solidFill>
            <a:schemeClr val="tx1"/>
          </a:solidFill>
          <a:latin typeface="+mn-lt"/>
        </a:defRPr>
      </a:lvl3pPr>
      <a:lvl4pPr marL="898525" indent="-263525" algn="l" rtl="0" eaLnBrk="1" fontAlgn="base" hangingPunct="1">
        <a:lnSpc>
          <a:spcPct val="95000"/>
        </a:lnSpc>
        <a:spcBef>
          <a:spcPct val="15000"/>
        </a:spcBef>
        <a:spcAft>
          <a:spcPct val="15000"/>
        </a:spcAft>
        <a:buClr>
          <a:srgbClr val="1E8EC6"/>
        </a:buClr>
        <a:buSzPct val="80000"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4pPr>
      <a:lvl5pPr marL="1168400" indent="-269875" algn="l" rtl="0" eaLnBrk="1" fontAlgn="base" hangingPunct="1">
        <a:lnSpc>
          <a:spcPct val="95000"/>
        </a:lnSpc>
        <a:spcBef>
          <a:spcPct val="15000"/>
        </a:spcBef>
        <a:spcAft>
          <a:spcPct val="15000"/>
        </a:spcAft>
        <a:buClr>
          <a:srgbClr val="1E8EC6"/>
        </a:buClr>
        <a:buSzPct val="70000"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1436688" indent="-269875" algn="l" rtl="0" eaLnBrk="1" fontAlgn="base" hangingPunct="1">
        <a:lnSpc>
          <a:spcPct val="95000"/>
        </a:lnSpc>
        <a:spcBef>
          <a:spcPct val="15000"/>
        </a:spcBef>
        <a:spcAft>
          <a:spcPct val="15000"/>
        </a:spcAft>
        <a:buClr>
          <a:srgbClr val="1E8EC6"/>
        </a:buClr>
        <a:buSzPct val="50000"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15000"/>
        </a:spcBef>
        <a:spcAft>
          <a:spcPct val="15000"/>
        </a:spcAft>
        <a:buClr>
          <a:srgbClr val="1E8EC6"/>
        </a:buClr>
        <a:buSzPct val="80000"/>
        <a:buFont typeface="Arial" charset="0"/>
        <a:buChar char="…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15000"/>
        </a:spcBef>
        <a:spcAft>
          <a:spcPct val="15000"/>
        </a:spcAft>
        <a:buClr>
          <a:srgbClr val="1E8EC6"/>
        </a:buClr>
        <a:buSzPct val="80000"/>
        <a:buFont typeface="Arial" charset="0"/>
        <a:buChar char="…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15000"/>
        </a:spcBef>
        <a:spcAft>
          <a:spcPct val="15000"/>
        </a:spcAft>
        <a:buClr>
          <a:srgbClr val="1E8EC6"/>
        </a:buClr>
        <a:buSzPct val="80000"/>
        <a:buFont typeface="Arial" charset="0"/>
        <a:buChar char="…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04968"/>
            <a:ext cx="856848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340768"/>
            <a:ext cx="8568488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79512" y="6540898"/>
            <a:ext cx="7488000" cy="3091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spcBef>
                <a:spcPts val="540"/>
              </a:spcBef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107504" y="6477475"/>
            <a:ext cx="7560000" cy="0"/>
          </a:xfrm>
          <a:prstGeom prst="line">
            <a:avLst/>
          </a:prstGeom>
          <a:ln>
            <a:solidFill>
              <a:srgbClr val="008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07504" y="166688"/>
            <a:ext cx="8640496" cy="0"/>
          </a:xfrm>
          <a:prstGeom prst="line">
            <a:avLst/>
          </a:prstGeom>
          <a:ln w="9525">
            <a:solidFill>
              <a:srgbClr val="008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60215"/>
            <a:ext cx="1728192" cy="128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1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 dt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ct val="100000"/>
        </a:lnSpc>
        <a:spcBef>
          <a:spcPct val="15000"/>
        </a:spcBef>
        <a:spcAft>
          <a:spcPct val="15000"/>
        </a:spcAft>
        <a:buClr>
          <a:srgbClr val="1E8EC6"/>
        </a:buClr>
        <a:buSzPct val="125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288000" algn="l" rtl="0" eaLnBrk="1" fontAlgn="base" hangingPunct="1">
        <a:lnSpc>
          <a:spcPct val="95000"/>
        </a:lnSpc>
        <a:spcBef>
          <a:spcPct val="15000"/>
        </a:spcBef>
        <a:spcAft>
          <a:spcPct val="15000"/>
        </a:spcAft>
        <a:buClr>
          <a:srgbClr val="1E8EC6"/>
        </a:buClr>
        <a:buSzPct val="125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628650" indent="-269875" algn="l" rtl="0" eaLnBrk="1" fontAlgn="base" hangingPunct="1">
        <a:lnSpc>
          <a:spcPct val="95000"/>
        </a:lnSpc>
        <a:spcBef>
          <a:spcPct val="15000"/>
        </a:spcBef>
        <a:spcAft>
          <a:spcPct val="15000"/>
        </a:spcAft>
        <a:buClr>
          <a:srgbClr val="1E8EC6"/>
        </a:buClr>
        <a:buSzPct val="100000"/>
        <a:buFont typeface="Arial" panose="020B0604020202020204" pitchFamily="34" charset="0"/>
        <a:buChar char="•"/>
        <a:defRPr sz="1700">
          <a:solidFill>
            <a:schemeClr val="tx1"/>
          </a:solidFill>
          <a:latin typeface="+mn-lt"/>
        </a:defRPr>
      </a:lvl3pPr>
      <a:lvl4pPr marL="898525" indent="-263525" algn="l" rtl="0" eaLnBrk="1" fontAlgn="base" hangingPunct="1">
        <a:lnSpc>
          <a:spcPct val="95000"/>
        </a:lnSpc>
        <a:spcBef>
          <a:spcPct val="15000"/>
        </a:spcBef>
        <a:spcAft>
          <a:spcPct val="15000"/>
        </a:spcAft>
        <a:buClr>
          <a:srgbClr val="1E8EC6"/>
        </a:buClr>
        <a:buSzPct val="80000"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4pPr>
      <a:lvl5pPr marL="1168400" indent="-269875" algn="l" rtl="0" eaLnBrk="1" fontAlgn="base" hangingPunct="1">
        <a:lnSpc>
          <a:spcPct val="95000"/>
        </a:lnSpc>
        <a:spcBef>
          <a:spcPct val="15000"/>
        </a:spcBef>
        <a:spcAft>
          <a:spcPct val="15000"/>
        </a:spcAft>
        <a:buClr>
          <a:srgbClr val="1E8EC6"/>
        </a:buClr>
        <a:buSzPct val="70000"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1436688" indent="-269875" algn="l" rtl="0" eaLnBrk="1" fontAlgn="base" hangingPunct="1">
        <a:lnSpc>
          <a:spcPct val="95000"/>
        </a:lnSpc>
        <a:spcBef>
          <a:spcPct val="15000"/>
        </a:spcBef>
        <a:spcAft>
          <a:spcPct val="15000"/>
        </a:spcAft>
        <a:buClr>
          <a:srgbClr val="1E8EC6"/>
        </a:buClr>
        <a:buSzPct val="50000"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15000"/>
        </a:spcBef>
        <a:spcAft>
          <a:spcPct val="15000"/>
        </a:spcAft>
        <a:buClr>
          <a:srgbClr val="1E8EC6"/>
        </a:buClr>
        <a:buSzPct val="80000"/>
        <a:buFont typeface="Arial" charset="0"/>
        <a:buChar char="…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15000"/>
        </a:spcBef>
        <a:spcAft>
          <a:spcPct val="15000"/>
        </a:spcAft>
        <a:buClr>
          <a:srgbClr val="1E8EC6"/>
        </a:buClr>
        <a:buSzPct val="80000"/>
        <a:buFont typeface="Arial" charset="0"/>
        <a:buChar char="…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15000"/>
        </a:spcBef>
        <a:spcAft>
          <a:spcPct val="15000"/>
        </a:spcAft>
        <a:buClr>
          <a:srgbClr val="1E8EC6"/>
        </a:buClr>
        <a:buSzPct val="80000"/>
        <a:buFont typeface="Arial" charset="0"/>
        <a:buChar char="…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40" y="-281"/>
            <a:ext cx="2463396" cy="164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70" y="5348"/>
            <a:ext cx="2466692" cy="1631234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62427" y="2176861"/>
            <a:ext cx="8208912" cy="1011312"/>
          </a:xfrm>
        </p:spPr>
        <p:txBody>
          <a:bodyPr/>
          <a:lstStyle/>
          <a:p>
            <a:r>
              <a:rPr lang="de-DE" sz="2800" dirty="0" smtClean="0"/>
              <a:t>Umweltgerechtigkeit und Klimaanpassung</a:t>
            </a:r>
            <a:br>
              <a:rPr lang="de-DE" sz="2800" dirty="0" smtClean="0"/>
            </a:br>
            <a:endParaRPr lang="de-DE" sz="28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3568" y="4509120"/>
            <a:ext cx="7650070" cy="12690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/>
              <a:t>Workshop </a:t>
            </a:r>
            <a:r>
              <a:rPr lang="de-DE" b="1" dirty="0" smtClean="0"/>
              <a:t>„Naturbasierte Lösungen sozial </a:t>
            </a:r>
            <a:r>
              <a:rPr lang="de-DE" b="1" dirty="0"/>
              <a:t>gerecht umsetzen“</a:t>
            </a:r>
          </a:p>
          <a:p>
            <a:pPr>
              <a:lnSpc>
                <a:spcPct val="100000"/>
              </a:lnSpc>
            </a:pPr>
            <a:r>
              <a:rPr lang="de-DE" dirty="0" smtClean="0"/>
              <a:t>3. ZKA-Online-Vernetzungskonferenz </a:t>
            </a:r>
            <a:br>
              <a:rPr lang="de-DE" dirty="0" smtClean="0"/>
            </a:br>
            <a:r>
              <a:rPr lang="de-DE" dirty="0" smtClean="0"/>
              <a:t>„Kommunale Klimaanpassung im Dialog“</a:t>
            </a:r>
          </a:p>
          <a:p>
            <a:pPr>
              <a:lnSpc>
                <a:spcPct val="100000"/>
              </a:lnSpc>
            </a:pPr>
            <a:r>
              <a:rPr lang="de-DE" dirty="0"/>
              <a:t>30. November 2023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00336" y="3112672"/>
            <a:ext cx="789547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de-DE" sz="2000" kern="0" dirty="0" smtClean="0">
                <a:latin typeface="+mn-lt"/>
              </a:rPr>
              <a:t>Christa Böhme, Deutsches Institut für Urbanistik</a:t>
            </a:r>
            <a:r>
              <a:rPr lang="de-DE" sz="2400" kern="0" dirty="0" smtClean="0">
                <a:latin typeface="+mn-lt"/>
              </a:rPr>
              <a:t/>
            </a:r>
            <a:br>
              <a:rPr lang="de-DE" sz="2400" kern="0" dirty="0" smtClean="0">
                <a:latin typeface="+mn-lt"/>
              </a:rPr>
            </a:br>
            <a:r>
              <a:rPr lang="de-DE" sz="2000" kern="0" dirty="0" smtClean="0">
                <a:latin typeface="+mn-lt"/>
              </a:rPr>
              <a:t/>
            </a:r>
            <a:br>
              <a:rPr lang="de-DE" sz="2000" kern="0" dirty="0" smtClean="0">
                <a:latin typeface="+mn-lt"/>
              </a:rPr>
            </a:br>
            <a:r>
              <a:rPr lang="de-DE" sz="2000" kern="0" dirty="0" smtClean="0">
                <a:latin typeface="Calibri" panose="020F0502020204030204" pitchFamily="34" charset="0"/>
              </a:rPr>
              <a:t/>
            </a:r>
            <a:br>
              <a:rPr lang="de-DE" sz="2000" kern="0" dirty="0" smtClean="0">
                <a:latin typeface="Calibri" panose="020F0502020204030204" pitchFamily="34" charset="0"/>
              </a:rPr>
            </a:br>
            <a:endParaRPr lang="de-DE" sz="1800" b="0" kern="0" dirty="0">
              <a:latin typeface="+mn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942"/>
            <a:ext cx="1126654" cy="16899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6" y="-66008"/>
            <a:ext cx="2526210" cy="16841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08" y="0"/>
            <a:ext cx="2528633" cy="1625600"/>
          </a:xfrm>
          <a:prstGeom prst="rect">
            <a:avLst/>
          </a:prstGeom>
        </p:spPr>
      </p:pic>
      <p:sp>
        <p:nvSpPr>
          <p:cNvPr id="11" name="Fußzeilenplatzhalter 2"/>
          <p:cNvSpPr txBox="1">
            <a:spLocks/>
          </p:cNvSpPr>
          <p:nvPr/>
        </p:nvSpPr>
        <p:spPr>
          <a:xfrm>
            <a:off x="86865" y="1703045"/>
            <a:ext cx="7452000" cy="30916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algn="l" rtl="0" fontAlgn="base">
              <a:spcBef>
                <a:spcPts val="54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Fotos: Wolf-Christian </a:t>
            </a:r>
            <a:r>
              <a:rPr lang="de-DE" sz="800" dirty="0" err="1"/>
              <a:t>Strauss</a:t>
            </a:r>
            <a:r>
              <a:rPr lang="de-DE" sz="800" dirty="0"/>
              <a:t>/</a:t>
            </a:r>
            <a:r>
              <a:rPr lang="de-DE" sz="800" dirty="0" err="1"/>
              <a:t>pixabay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90" y="286940"/>
            <a:ext cx="8583079" cy="9523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400" dirty="0" smtClean="0"/>
              <a:t>Mehrfachbelastete Teilräume: Handlungsbedarf ermitteln / Ziele </a:t>
            </a:r>
            <a:r>
              <a:rPr lang="de-DE" sz="2400" dirty="0"/>
              <a:t>und Maßnahmen entwickeln und umsetzen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32000" y="6540897"/>
            <a:ext cx="7452000" cy="272480"/>
          </a:xfrm>
        </p:spPr>
        <p:txBody>
          <a:bodyPr/>
          <a:lstStyle/>
          <a:p>
            <a:r>
              <a:rPr lang="de-DE" dirty="0"/>
              <a:t>Christa Böhme, Umweltgerechtigkeit und Klimaanpassung, 30. November 2023</a:t>
            </a:r>
          </a:p>
        </p:txBody>
      </p:sp>
      <p:sp>
        <p:nvSpPr>
          <p:cNvPr id="5" name="Rechteck 4"/>
          <p:cNvSpPr/>
          <p:nvPr/>
        </p:nvSpPr>
        <p:spPr>
          <a:xfrm>
            <a:off x="-658402" y="1278597"/>
            <a:ext cx="8640496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2000" dirty="0"/>
              <a:t>Beispiel → </a:t>
            </a:r>
            <a:r>
              <a:rPr lang="de-DE" sz="2000" b="1" dirty="0" smtClean="0"/>
              <a:t>Projekt</a:t>
            </a:r>
            <a:r>
              <a:rPr lang="de-DE" sz="2000" dirty="0" smtClean="0"/>
              <a:t> </a:t>
            </a:r>
            <a:r>
              <a:rPr lang="de-DE" sz="2000" b="1" dirty="0" err="1" smtClean="0"/>
              <a:t>KiezKlima</a:t>
            </a:r>
            <a:r>
              <a:rPr lang="de-DE" sz="2000" b="1" dirty="0" smtClean="0"/>
              <a:t> im Brunnenviertel Berlin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450090" y="1916832"/>
            <a:ext cx="8316000" cy="3987296"/>
          </a:xfrm>
        </p:spPr>
        <p:txBody>
          <a:bodyPr/>
          <a:lstStyle/>
          <a:p>
            <a:r>
              <a:rPr lang="de-DE" dirty="0" smtClean="0"/>
              <a:t>Quartiersbewohner*innen/- </a:t>
            </a:r>
            <a:r>
              <a:rPr lang="de-DE" dirty="0" err="1"/>
              <a:t>a</a:t>
            </a:r>
            <a:r>
              <a:rPr lang="de-DE" dirty="0" err="1" smtClean="0"/>
              <a:t>kteure</a:t>
            </a:r>
            <a:r>
              <a:rPr lang="de-DE" dirty="0" smtClean="0"/>
              <a:t> entwickeln Ideen</a:t>
            </a:r>
            <a:r>
              <a:rPr lang="de-DE" dirty="0"/>
              <a:t>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um den Kiez an immer heißere </a:t>
            </a:r>
            <a:r>
              <a:rPr lang="de-DE" dirty="0"/>
              <a:t>Sommer anzupassen </a:t>
            </a:r>
            <a:endParaRPr lang="de-DE" dirty="0" smtClean="0"/>
          </a:p>
          <a:p>
            <a:r>
              <a:rPr lang="de-DE" dirty="0"/>
              <a:t>v</a:t>
            </a:r>
            <a:r>
              <a:rPr lang="de-DE" dirty="0" smtClean="0"/>
              <a:t>iele verschiedene Beteiligungsformate, u.a.: </a:t>
            </a:r>
          </a:p>
          <a:p>
            <a:pPr lvl="2"/>
            <a:r>
              <a:rPr lang="de-DE" dirty="0"/>
              <a:t>Klimarundgänge im </a:t>
            </a:r>
            <a:r>
              <a:rPr lang="de-DE" dirty="0" smtClean="0"/>
              <a:t>Quartier und Bürgersteiggespräche</a:t>
            </a:r>
            <a:endParaRPr lang="de-DE" dirty="0"/>
          </a:p>
          <a:p>
            <a:pPr lvl="2"/>
            <a:r>
              <a:rPr lang="de-DE" dirty="0"/>
              <a:t>Klima-Messstationen in Kitas </a:t>
            </a:r>
            <a:r>
              <a:rPr lang="de-DE" dirty="0" smtClean="0"/>
              <a:t>(Wetterstationspaten)</a:t>
            </a:r>
            <a:endParaRPr lang="de-DE" dirty="0"/>
          </a:p>
          <a:p>
            <a:pPr lvl="2"/>
            <a:r>
              <a:rPr lang="de-DE" dirty="0" smtClean="0"/>
              <a:t>Workshops zur Ideenentwicklung</a:t>
            </a:r>
          </a:p>
          <a:p>
            <a:pPr marL="269875" lvl="1" indent="-269875">
              <a:lnSpc>
                <a:spcPct val="100000"/>
              </a:lnSpc>
            </a:pPr>
            <a:r>
              <a:rPr lang="de-DE" dirty="0" smtClean="0">
                <a:ea typeface="+mn-ea"/>
                <a:cs typeface="+mn-cs"/>
              </a:rPr>
              <a:t>Maßnahmen, u.a.:</a:t>
            </a:r>
          </a:p>
          <a:p>
            <a:pPr marL="633413" lvl="2" indent="-268288">
              <a:lnSpc>
                <a:spcPct val="100000"/>
              </a:lnSpc>
            </a:pP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Begrünung von </a:t>
            </a:r>
            <a:r>
              <a:rPr lang="de-D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Innenhöfen</a:t>
            </a:r>
          </a:p>
          <a:p>
            <a:pPr marL="633413" lvl="2" indent="-268288">
              <a:lnSpc>
                <a:spcPct val="100000"/>
              </a:lnSpc>
            </a:pPr>
            <a:r>
              <a:rPr lang="de-D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Initiierung 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von Mietergärten</a:t>
            </a:r>
          </a:p>
          <a:p>
            <a:pPr marL="633413" lvl="2" indent="-268288">
              <a:lnSpc>
                <a:spcPct val="100000"/>
              </a:lnSpc>
            </a:pPr>
            <a:r>
              <a:rPr lang="de-DE" dirty="0">
                <a:ea typeface="+mn-ea"/>
                <a:cs typeface="+mn-cs"/>
              </a:rPr>
              <a:t>Beschattung von Aufenthaltsflächen</a:t>
            </a:r>
          </a:p>
          <a:p>
            <a:pPr marL="633413" lvl="2" indent="-268288">
              <a:lnSpc>
                <a:spcPct val="100000"/>
              </a:lnSpc>
            </a:pPr>
            <a:r>
              <a:rPr lang="de-DE" dirty="0">
                <a:ea typeface="+mn-ea"/>
                <a:cs typeface="+mn-cs"/>
              </a:rPr>
              <a:t>Aufstellung von Trinkwasserbrunnen</a:t>
            </a:r>
          </a:p>
          <a:p>
            <a:pPr marL="633413" lvl="2" indent="-268288">
              <a:lnSpc>
                <a:spcPct val="100000"/>
              </a:lnSpc>
            </a:pPr>
            <a:r>
              <a:rPr lang="de-DE" dirty="0">
                <a:ea typeface="+mn-ea"/>
                <a:cs typeface="+mn-cs"/>
              </a:rPr>
              <a:t>Einführung von Trink- sowie Gießpatenschaften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1400" i="1" dirty="0" smtClean="0">
                <a:ea typeface="+mn-ea"/>
                <a:cs typeface="+mn-cs"/>
              </a:rPr>
              <a:t>Quelle: www.kiezklima.de</a:t>
            </a:r>
            <a:endParaRPr lang="de-DE" sz="1400" i="1" dirty="0"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40" y="1404481"/>
            <a:ext cx="2107069" cy="157929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40" y="3094326"/>
            <a:ext cx="2142653" cy="143022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40" y="4663148"/>
            <a:ext cx="2142654" cy="1428436"/>
          </a:xfrm>
          <a:prstGeom prst="rect">
            <a:avLst/>
          </a:prstGeom>
        </p:spPr>
      </p:pic>
      <p:sp>
        <p:nvSpPr>
          <p:cNvPr id="10" name="Fußzeilenplatzhalter 2"/>
          <p:cNvSpPr txBox="1">
            <a:spLocks/>
          </p:cNvSpPr>
          <p:nvPr/>
        </p:nvSpPr>
        <p:spPr>
          <a:xfrm>
            <a:off x="7028240" y="6107312"/>
            <a:ext cx="7452000" cy="30916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algn="l" rtl="0" fontAlgn="base">
              <a:spcBef>
                <a:spcPts val="54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Fotos:</a:t>
            </a:r>
            <a:br>
              <a:rPr lang="de-DE" sz="800" dirty="0" smtClean="0"/>
            </a:br>
            <a:r>
              <a:rPr lang="de-DE" sz="800" dirty="0" smtClean="0"/>
              <a:t>Wolf-Christian </a:t>
            </a:r>
            <a:r>
              <a:rPr lang="de-DE" sz="800" dirty="0" err="1" smtClean="0"/>
              <a:t>Strauss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0279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204968"/>
            <a:ext cx="8316000" cy="559736"/>
          </a:xfrm>
        </p:spPr>
        <p:txBody>
          <a:bodyPr anchor="ctr"/>
          <a:lstStyle/>
          <a:p>
            <a:r>
              <a:rPr lang="de-DE" sz="2400" dirty="0" smtClean="0"/>
              <a:t>Schritte auf dem Weg zu mehr Umweltgerechtigkeit</a:t>
            </a:r>
            <a:endParaRPr lang="de-DE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Christa Böhme, Umweltgerechtigkeit und Klimaanpassung, 30. November 2023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114635144"/>
              </p:ext>
            </p:extLst>
          </p:nvPr>
        </p:nvGraphicFramePr>
        <p:xfrm>
          <a:off x="773624" y="1052736"/>
          <a:ext cx="68947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13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32656"/>
            <a:ext cx="8316000" cy="952312"/>
          </a:xfrm>
        </p:spPr>
        <p:txBody>
          <a:bodyPr/>
          <a:lstStyle/>
          <a:p>
            <a:r>
              <a:rPr lang="de-DE" sz="2400" b="0" dirty="0" smtClean="0">
                <a:solidFill>
                  <a:srgbClr val="FF0000"/>
                </a:solidFill>
              </a:rPr>
              <a:t>Klimaanpassungskonzepte / Hitzeaktionspläne mit Blick auf Umweltgerechtigkeit qualifizieren </a:t>
            </a:r>
            <a:r>
              <a:rPr lang="de-DE" sz="2400" dirty="0">
                <a:solidFill>
                  <a:srgbClr val="FF0000"/>
                </a:solidFill>
              </a:rPr>
              <a:t/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>
                <a:solidFill>
                  <a:srgbClr val="FF0000"/>
                </a:solidFill>
              </a:rPr>
              <a:t/>
            </a:r>
            <a:br>
              <a:rPr lang="de-DE" sz="2400" dirty="0">
                <a:solidFill>
                  <a:srgbClr val="FF0000"/>
                </a:solidFill>
              </a:rPr>
            </a:b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Christa Böhme, Umweltgerechtigkeit und Klimaanpassung, 30. November 2023</a:t>
            </a:r>
          </a:p>
        </p:txBody>
      </p:sp>
      <p:sp>
        <p:nvSpPr>
          <p:cNvPr id="5" name="Rechteck 4"/>
          <p:cNvSpPr/>
          <p:nvPr/>
        </p:nvSpPr>
        <p:spPr>
          <a:xfrm>
            <a:off x="444515" y="1339620"/>
            <a:ext cx="1051316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indent="-2160000"/>
            <a:r>
              <a:rPr lang="de-DE" sz="2000" dirty="0"/>
              <a:t>Beispiel → </a:t>
            </a:r>
            <a:r>
              <a:rPr lang="de-DE" sz="2000" b="1" dirty="0" smtClean="0"/>
              <a:t>Stadt Herne: Integriertes </a:t>
            </a:r>
            <a:r>
              <a:rPr lang="de-DE" sz="2000" b="1" dirty="0"/>
              <a:t>Klimaschutzkonzept </a:t>
            </a:r>
            <a:r>
              <a:rPr lang="de-DE" sz="2000" b="1" dirty="0" smtClean="0"/>
              <a:t>(Juni 2019)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432000" y="1913542"/>
            <a:ext cx="8316000" cy="4127491"/>
          </a:xfrm>
        </p:spPr>
        <p:txBody>
          <a:bodyPr/>
          <a:lstStyle/>
          <a:p>
            <a:r>
              <a:rPr lang="de-DE" dirty="0" smtClean="0"/>
              <a:t>Aktualisierung </a:t>
            </a:r>
            <a:r>
              <a:rPr lang="de-DE" dirty="0"/>
              <a:t>des </a:t>
            </a:r>
            <a:r>
              <a:rPr lang="de-DE" dirty="0" smtClean="0"/>
              <a:t>Klimaschutzkonzeptes </a:t>
            </a:r>
            <a:r>
              <a:rPr lang="de-DE" dirty="0"/>
              <a:t>aus dem Jahr 2013 </a:t>
            </a:r>
            <a:endParaRPr lang="de-DE" dirty="0" smtClean="0"/>
          </a:p>
          <a:p>
            <a:r>
              <a:rPr lang="de-DE" dirty="0" smtClean="0"/>
              <a:t>Erweiterung um die Bereiche Klimaanpassung, </a:t>
            </a:r>
            <a:br>
              <a:rPr lang="de-DE" dirty="0" smtClean="0"/>
            </a:br>
            <a:r>
              <a:rPr lang="de-DE" dirty="0" smtClean="0"/>
              <a:t>Gesundheitsvorsorge und Umweltgerechtigkeit</a:t>
            </a:r>
          </a:p>
          <a:p>
            <a:r>
              <a:rPr lang="de-DE" dirty="0" smtClean="0"/>
              <a:t>Einrichtung eines Klimaschutzmanagements mit </a:t>
            </a:r>
            <a:br>
              <a:rPr lang="de-DE" dirty="0" smtClean="0"/>
            </a:br>
            <a:r>
              <a:rPr lang="de-DE" dirty="0" smtClean="0"/>
              <a:t>koordinierender Funktion:</a:t>
            </a:r>
          </a:p>
          <a:p>
            <a:pPr lvl="2"/>
            <a:r>
              <a:rPr lang="de-DE" dirty="0" smtClean="0"/>
              <a:t>Fachdisziplinen miteinander verknüpfen, dauerhaft  </a:t>
            </a:r>
            <a:r>
              <a:rPr lang="de-DE" dirty="0"/>
              <a:t>in 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Verbindung halten </a:t>
            </a:r>
            <a:r>
              <a:rPr lang="de-DE" dirty="0"/>
              <a:t>(</a:t>
            </a:r>
            <a:r>
              <a:rPr lang="de-DE" dirty="0" smtClean="0"/>
              <a:t>z.B. durch eine verwaltungsinterne AG) </a:t>
            </a:r>
            <a:br>
              <a:rPr lang="de-DE" dirty="0" smtClean="0"/>
            </a:br>
            <a:r>
              <a:rPr lang="de-DE" dirty="0" smtClean="0"/>
              <a:t>und entsprechende Synergien ermitteln</a:t>
            </a:r>
          </a:p>
          <a:p>
            <a:pPr lvl="2"/>
            <a:r>
              <a:rPr lang="de-DE" dirty="0"/>
              <a:t>konkrete  Projekte  in  der  Verknüpfung  der  Themen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gemeinsam entwickeln </a:t>
            </a:r>
            <a:r>
              <a:rPr lang="de-DE" dirty="0"/>
              <a:t>und in die Umsetzung </a:t>
            </a:r>
            <a:r>
              <a:rPr lang="de-DE" dirty="0" smtClean="0"/>
              <a:t>begleiten, </a:t>
            </a:r>
            <a:br>
              <a:rPr lang="de-DE" dirty="0" smtClean="0"/>
            </a:br>
            <a:r>
              <a:rPr lang="de-DE" dirty="0" smtClean="0"/>
              <a:t>u.a</a:t>
            </a:r>
            <a:r>
              <a:rPr lang="de-DE" dirty="0"/>
              <a:t>. </a:t>
            </a:r>
            <a:r>
              <a:rPr lang="de-DE" dirty="0" smtClean="0"/>
              <a:t>kleinräumige Aufbereitung gesamtstädtischer Daten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zur </a:t>
            </a:r>
            <a:r>
              <a:rPr lang="de-DE" dirty="0"/>
              <a:t>Ermittlung von Handlungsschwerpunkten </a:t>
            </a:r>
            <a:r>
              <a:rPr lang="de-DE" dirty="0" smtClean="0"/>
              <a:t>)</a:t>
            </a:r>
          </a:p>
          <a:p>
            <a:pPr lvl="2"/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32000" y="5733256"/>
            <a:ext cx="87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Quelle: www.herne.de/Migration/klimaschutzkonzept/2019_05_07_</a:t>
            </a:r>
            <a:br>
              <a:rPr lang="de-DE" sz="1400" i="1" dirty="0" smtClean="0"/>
            </a:br>
            <a:r>
              <a:rPr lang="de-DE" sz="1400" i="1" dirty="0" smtClean="0"/>
              <a:t>            Aktualisierung_IKK_Herne_final_2.pdf</a:t>
            </a:r>
            <a:endParaRPr lang="de-DE" sz="1400" i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377894"/>
            <a:ext cx="2672513" cy="36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Christa Böhme, Umweltgerechtigkeit und Klimaanpassung, 30. November 2023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476672"/>
            <a:ext cx="7969681" cy="520271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3528" y="5881824"/>
            <a:ext cx="871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Quelle</a:t>
            </a:r>
            <a:r>
              <a:rPr lang="de-DE" sz="1400" i="1" dirty="0"/>
              <a:t>: https://toolbox-umweltgerechtigkeit.de/</a:t>
            </a:r>
          </a:p>
        </p:txBody>
      </p:sp>
    </p:spTree>
    <p:extLst>
      <p:ext uri="{BB962C8B-B14F-4D97-AF65-F5344CB8AC3E}">
        <p14:creationId xmlns:p14="http://schemas.microsoft.com/office/powerpoint/2010/main" val="21694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143999" cy="6858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Christa Böhme, Umwelt- (und Klimagerechtigkeit) im städtischen Raum, 9. März 2021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33471" y="4841776"/>
            <a:ext cx="8316000" cy="4032448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chemeClr val="bg1"/>
                </a:solidFill>
              </a:rPr>
              <a:t>Vielen Dank für die Aufmerksamkeit!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32656"/>
            <a:ext cx="8316000" cy="952312"/>
          </a:xfrm>
        </p:spPr>
        <p:txBody>
          <a:bodyPr/>
          <a:lstStyle/>
          <a:p>
            <a:r>
              <a:rPr lang="de-DE" sz="2400" dirty="0" smtClean="0"/>
              <a:t>Agenda</a:t>
            </a:r>
            <a:endParaRPr lang="de-DE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38361" y="6564520"/>
            <a:ext cx="7452000" cy="309167"/>
          </a:xfrm>
        </p:spPr>
        <p:txBody>
          <a:bodyPr/>
          <a:lstStyle/>
          <a:p>
            <a:r>
              <a:rPr lang="de-DE" dirty="0"/>
              <a:t>Christa Böhme, Umweltgerechtigkeit und Klimaanpassung, 30. November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32000" y="1782252"/>
            <a:ext cx="8064896" cy="4391960"/>
          </a:xfrm>
        </p:spPr>
        <p:txBody>
          <a:bodyPr/>
          <a:lstStyle/>
          <a:p>
            <a:r>
              <a:rPr lang="de-DE" dirty="0" smtClean="0"/>
              <a:t>Hintergrund</a:t>
            </a:r>
            <a:r>
              <a:rPr lang="de-DE" dirty="0"/>
              <a:t>: soziale </a:t>
            </a:r>
            <a:r>
              <a:rPr lang="de-DE" dirty="0" smtClean="0"/>
              <a:t>Lage, Umwelt (Klimawandel)</a:t>
            </a:r>
            <a:br>
              <a:rPr lang="de-DE" dirty="0" smtClean="0"/>
            </a:br>
            <a:r>
              <a:rPr lang="de-DE" dirty="0" smtClean="0"/>
              <a:t>und Gesundheit  </a:t>
            </a:r>
          </a:p>
          <a:p>
            <a:r>
              <a:rPr lang="de-DE" dirty="0" smtClean="0"/>
              <a:t>Umweltgerechtigkeit: Begriffsverständnis</a:t>
            </a:r>
            <a:endParaRPr lang="de-DE" dirty="0"/>
          </a:p>
          <a:p>
            <a:r>
              <a:rPr lang="de-DE" dirty="0" smtClean="0"/>
              <a:t>Handlungsfelder für mehr </a:t>
            </a:r>
            <a:br>
              <a:rPr lang="de-DE" dirty="0" smtClean="0"/>
            </a:br>
            <a:r>
              <a:rPr lang="de-DE" dirty="0" smtClean="0"/>
              <a:t>Umweltgerechtigkeit</a:t>
            </a:r>
          </a:p>
          <a:p>
            <a:r>
              <a:rPr lang="de-DE" dirty="0" smtClean="0"/>
              <a:t>Schritte auf dem Weg zu mehr </a:t>
            </a:r>
            <a:br>
              <a:rPr lang="de-DE" dirty="0" smtClean="0"/>
            </a:br>
            <a:r>
              <a:rPr lang="de-DE" dirty="0" smtClean="0"/>
              <a:t>Umweltgerechtigkeit </a:t>
            </a:r>
          </a:p>
          <a:p>
            <a:r>
              <a:rPr lang="de-DE" dirty="0" smtClean="0"/>
              <a:t>Praxisbeispiele aus dem Kontext </a:t>
            </a:r>
            <a:br>
              <a:rPr lang="de-DE" dirty="0" smtClean="0"/>
            </a:br>
            <a:r>
              <a:rPr lang="de-DE" dirty="0" smtClean="0"/>
              <a:t>Klimaanpassung</a:t>
            </a:r>
          </a:p>
          <a:p>
            <a:pPr marL="0" indent="0">
              <a:buNone/>
            </a:pPr>
            <a:endParaRPr lang="de-DE" sz="1000" b="1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51157"/>
            <a:ext cx="3026588" cy="30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0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260648"/>
            <a:ext cx="8712000" cy="952312"/>
          </a:xfrm>
        </p:spPr>
        <p:txBody>
          <a:bodyPr/>
          <a:lstStyle/>
          <a:p>
            <a:r>
              <a:rPr lang="de-DE" sz="2200" dirty="0" smtClean="0"/>
              <a:t>Soziale Lage, Umwelt und Gesundheit: empirische Befunde</a:t>
            </a:r>
            <a:endParaRPr lang="de-DE" sz="2200" dirty="0">
              <a:solidFill>
                <a:srgbClr val="FF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38361" y="6564520"/>
            <a:ext cx="7452000" cy="309167"/>
          </a:xfrm>
        </p:spPr>
        <p:txBody>
          <a:bodyPr/>
          <a:lstStyle/>
          <a:p>
            <a:r>
              <a:rPr lang="de-DE" dirty="0"/>
              <a:t>Christa Böhme, Umweltgerechtigkeit und Klimaanpassung, 30. November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67094" y="949492"/>
            <a:ext cx="8190448" cy="3910169"/>
          </a:xfrm>
        </p:spPr>
        <p:txBody>
          <a:bodyPr/>
          <a:lstStyle/>
          <a:p>
            <a:pPr marL="0" lvl="1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Sozial benachteiligte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Bevölkerungsgruppen</a:t>
            </a:r>
            <a:endParaRPr lang="de-D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1" indent="-269875">
              <a:lnSpc>
                <a:spcPct val="100000"/>
              </a:lnSpc>
            </a:pPr>
            <a:r>
              <a:rPr lang="de-DE" dirty="0">
                <a:ea typeface="+mn-ea"/>
                <a:cs typeface="+mn-cs"/>
              </a:rPr>
              <a:t>wohnen und leben häufig in </a:t>
            </a:r>
            <a:r>
              <a:rPr lang="de-DE" dirty="0" smtClean="0">
                <a:ea typeface="+mn-ea"/>
                <a:cs typeface="+mn-cs"/>
              </a:rPr>
              <a:t>dicht bebauten, verkehrsreichen, stark versiegelten, wenig durchgrünten und insgesamt benachteiligten Stadtteilen/Quartieren</a:t>
            </a:r>
            <a:endParaRPr lang="de-DE" dirty="0">
              <a:ea typeface="+mn-ea"/>
              <a:cs typeface="+mn-cs"/>
            </a:endParaRPr>
          </a:p>
          <a:p>
            <a:pPr marL="754525" lvl="2">
              <a:lnSpc>
                <a:spcPct val="100000"/>
              </a:lnSpc>
            </a:pPr>
            <a:r>
              <a:rPr lang="de-DE" sz="1800" dirty="0">
                <a:ea typeface="+mn-ea"/>
                <a:cs typeface="+mn-cs"/>
              </a:rPr>
              <a:t>sind </a:t>
            </a:r>
            <a:r>
              <a:rPr lang="de-DE" sz="1800" dirty="0" smtClean="0">
                <a:ea typeface="+mn-ea"/>
                <a:cs typeface="+mn-cs"/>
              </a:rPr>
              <a:t>damit höheren Umwelt- und klimatischen Belastungen ausgesetzt</a:t>
            </a:r>
            <a:endParaRPr lang="de-DE" sz="1800" dirty="0">
              <a:ea typeface="+mn-ea"/>
              <a:cs typeface="+mn-cs"/>
            </a:endParaRPr>
          </a:p>
          <a:p>
            <a:pPr marL="754525" lvl="2">
              <a:lnSpc>
                <a:spcPct val="100000"/>
              </a:lnSpc>
            </a:pPr>
            <a:r>
              <a:rPr lang="de-DE" sz="1800" dirty="0">
                <a:ea typeface="+mn-ea"/>
                <a:cs typeface="+mn-cs"/>
              </a:rPr>
              <a:t>haben </a:t>
            </a:r>
            <a:r>
              <a:rPr lang="de-DE" sz="1800" dirty="0" smtClean="0">
                <a:ea typeface="+mn-ea"/>
                <a:cs typeface="+mn-cs"/>
              </a:rPr>
              <a:t>damit schlechteren </a:t>
            </a:r>
            <a:r>
              <a:rPr lang="de-DE" sz="1800" dirty="0">
                <a:ea typeface="+mn-ea"/>
                <a:cs typeface="+mn-cs"/>
              </a:rPr>
              <a:t>Zugang </a:t>
            </a:r>
            <a:r>
              <a:rPr lang="de-DE" sz="1800" dirty="0" smtClean="0">
                <a:ea typeface="+mn-ea"/>
                <a:cs typeface="+mn-cs"/>
              </a:rPr>
              <a:t>zu (klimatisch relevanten) Umweltressourcen (grüne und blaue Infrastrukturen) </a:t>
            </a:r>
          </a:p>
          <a:p>
            <a:pPr marL="269875" lvl="1" indent="-269875">
              <a:lnSpc>
                <a:spcPct val="100000"/>
              </a:lnSpc>
            </a:pPr>
            <a:r>
              <a:rPr lang="de-DE" dirty="0" smtClean="0">
                <a:ea typeface="+mn-ea"/>
                <a:cs typeface="+mn-cs"/>
              </a:rPr>
              <a:t>haben </a:t>
            </a:r>
            <a:r>
              <a:rPr lang="de-DE" dirty="0">
                <a:ea typeface="+mn-ea"/>
                <a:cs typeface="+mn-cs"/>
              </a:rPr>
              <a:t>weniger Ressourcen zur Verfügung, um sich vor Umwelt- und klimatischen Belastungen zu schützen</a:t>
            </a:r>
          </a:p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None/>
            </a:pPr>
            <a:r>
              <a:rPr lang="de-D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de-D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höhere </a:t>
            </a:r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Gesundheitsrisiken</a:t>
            </a:r>
          </a:p>
          <a:p>
            <a:pPr marL="0" lvl="1" indent="0">
              <a:lnSpc>
                <a:spcPct val="110000"/>
              </a:lnSpc>
              <a:buClr>
                <a:schemeClr val="tx2"/>
              </a:buClr>
              <a:buSzPct val="90000"/>
              <a:buNone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000" b="1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7" y="4893187"/>
            <a:ext cx="2970753" cy="19805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16" y="4893847"/>
            <a:ext cx="3078628" cy="1979180"/>
          </a:xfrm>
          <a:prstGeom prst="rect">
            <a:avLst/>
          </a:prstGeom>
        </p:spPr>
      </p:pic>
      <p:sp>
        <p:nvSpPr>
          <p:cNvPr id="9" name="Fußzeilenplatzhalter 2"/>
          <p:cNvSpPr txBox="1">
            <a:spLocks/>
          </p:cNvSpPr>
          <p:nvPr/>
        </p:nvSpPr>
        <p:spPr>
          <a:xfrm>
            <a:off x="107504" y="4738603"/>
            <a:ext cx="7452000" cy="30916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algn="l" rtl="0" fontAlgn="base">
              <a:spcBef>
                <a:spcPts val="54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800" dirty="0"/>
              <a:t>Fotos: </a:t>
            </a:r>
            <a:r>
              <a:rPr lang="de-DE" sz="800" dirty="0" smtClean="0"/>
              <a:t>Wolf-Christian </a:t>
            </a:r>
            <a:r>
              <a:rPr lang="de-DE" sz="800" dirty="0" err="1"/>
              <a:t>Strauss</a:t>
            </a:r>
            <a:r>
              <a:rPr lang="de-DE" sz="800" dirty="0"/>
              <a:t>/</a:t>
            </a:r>
            <a:r>
              <a:rPr lang="de-DE" sz="800" dirty="0" err="1"/>
              <a:t>pixabay</a:t>
            </a:r>
            <a:endParaRPr lang="de-DE" sz="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44" y="4893186"/>
            <a:ext cx="3104356" cy="20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32656"/>
            <a:ext cx="8316000" cy="952312"/>
          </a:xfrm>
        </p:spPr>
        <p:txBody>
          <a:bodyPr/>
          <a:lstStyle/>
          <a:p>
            <a:r>
              <a:rPr lang="de-DE" sz="2400" dirty="0" smtClean="0"/>
              <a:t>Gesundheitliche Risiken des </a:t>
            </a:r>
            <a:r>
              <a:rPr lang="de-DE" sz="2400" dirty="0" smtClean="0"/>
              <a:t>Klimawandels</a:t>
            </a:r>
            <a:endParaRPr lang="de-DE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38361" y="6564520"/>
            <a:ext cx="7452000" cy="309167"/>
          </a:xfrm>
        </p:spPr>
        <p:txBody>
          <a:bodyPr/>
          <a:lstStyle/>
          <a:p>
            <a:r>
              <a:rPr lang="de-DE" dirty="0"/>
              <a:t>Christa Böhme, Umweltgerechtigkeit und Klimaanpassung, 30. November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57552" y="1279288"/>
            <a:ext cx="8064896" cy="4391960"/>
          </a:xfrm>
        </p:spPr>
        <p:txBody>
          <a:bodyPr/>
          <a:lstStyle/>
          <a:p>
            <a:pPr marL="0" lvl="1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Hitze</a:t>
            </a:r>
          </a:p>
          <a:p>
            <a:pPr marL="269875" lvl="1" indent="-269875">
              <a:lnSpc>
                <a:spcPct val="100000"/>
              </a:lnSpc>
            </a:pPr>
            <a:r>
              <a:rPr lang="de-DE" dirty="0" smtClean="0">
                <a:ea typeface="+mn-ea"/>
                <a:cs typeface="+mn-cs"/>
              </a:rPr>
              <a:t>Kreislaufprobleme/Erschöpfung</a:t>
            </a:r>
            <a:endParaRPr lang="de-DE" dirty="0">
              <a:ea typeface="+mn-ea"/>
              <a:cs typeface="+mn-cs"/>
            </a:endParaRPr>
          </a:p>
          <a:p>
            <a:pPr marL="269875" lvl="1" indent="-269875">
              <a:lnSpc>
                <a:spcPct val="100000"/>
              </a:lnSpc>
            </a:pPr>
            <a:r>
              <a:rPr lang="de-DE" dirty="0" smtClean="0">
                <a:ea typeface="+mn-ea"/>
                <a:cs typeface="+mn-cs"/>
              </a:rPr>
              <a:t>Hitzekrämpfe</a:t>
            </a:r>
            <a:endParaRPr lang="de-DE" dirty="0">
              <a:ea typeface="+mn-ea"/>
              <a:cs typeface="+mn-cs"/>
            </a:endParaRPr>
          </a:p>
          <a:p>
            <a:pPr marL="269875" lvl="1" indent="-269875">
              <a:lnSpc>
                <a:spcPct val="100000"/>
              </a:lnSpc>
            </a:pPr>
            <a:r>
              <a:rPr lang="de-DE" dirty="0" smtClean="0">
                <a:ea typeface="+mn-ea"/>
                <a:cs typeface="+mn-cs"/>
              </a:rPr>
              <a:t>Hitzschlag</a:t>
            </a:r>
          </a:p>
          <a:p>
            <a:pPr marL="269875" lvl="1" indent="-269875">
              <a:lnSpc>
                <a:spcPct val="100000"/>
              </a:lnSpc>
            </a:pPr>
            <a:r>
              <a:rPr lang="de-DE" dirty="0" smtClean="0">
                <a:ea typeface="+mn-ea"/>
                <a:cs typeface="+mn-cs"/>
              </a:rPr>
              <a:t>Verstärkung von Atemwegs- und </a:t>
            </a:r>
            <a:r>
              <a:rPr lang="de-DE" dirty="0" smtClean="0">
                <a:ea typeface="+mn-ea"/>
                <a:cs typeface="+mn-cs"/>
              </a:rPr>
              <a:t>Herz-</a:t>
            </a:r>
            <a:br>
              <a:rPr lang="de-DE" dirty="0" smtClean="0">
                <a:ea typeface="+mn-ea"/>
                <a:cs typeface="+mn-cs"/>
              </a:rPr>
            </a:br>
            <a:r>
              <a:rPr lang="de-DE" dirty="0" smtClean="0">
                <a:ea typeface="+mn-ea"/>
                <a:cs typeface="+mn-cs"/>
              </a:rPr>
              <a:t>Kreislauf-Erkrankungen</a:t>
            </a:r>
            <a:endParaRPr lang="de-DE" dirty="0" smtClean="0">
              <a:ea typeface="+mn-ea"/>
              <a:cs typeface="+mn-cs"/>
            </a:endParaRPr>
          </a:p>
          <a:p>
            <a:pPr marL="269875" lvl="1" indent="-269875">
              <a:lnSpc>
                <a:spcPct val="100000"/>
              </a:lnSpc>
            </a:pPr>
            <a:r>
              <a:rPr lang="de-DE" dirty="0" smtClean="0">
                <a:ea typeface="+mn-ea"/>
                <a:cs typeface="+mn-cs"/>
              </a:rPr>
              <a:t>höhere Sterblichkeit</a:t>
            </a:r>
            <a:endParaRPr lang="de-DE" dirty="0">
              <a:ea typeface="+mn-ea"/>
              <a:cs typeface="+mn-cs"/>
            </a:endParaRPr>
          </a:p>
          <a:p>
            <a:pPr marL="0" lvl="1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Starkregen/Stürme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1" indent="-269875">
              <a:lnSpc>
                <a:spcPct val="100000"/>
              </a:lnSpc>
            </a:pPr>
            <a:r>
              <a:rPr lang="de-DE" dirty="0" smtClean="0"/>
              <a:t>Unfälle</a:t>
            </a:r>
            <a:endParaRPr lang="de-DE" dirty="0"/>
          </a:p>
          <a:p>
            <a:pPr marL="269875" lvl="1" indent="-269875">
              <a:lnSpc>
                <a:spcPct val="100000"/>
              </a:lnSpc>
            </a:pPr>
            <a:r>
              <a:rPr lang="de-DE" dirty="0" smtClean="0"/>
              <a:t>Todesfälle</a:t>
            </a:r>
            <a:endParaRPr lang="de-DE" dirty="0"/>
          </a:p>
          <a:p>
            <a:pPr marL="269875" lvl="1" indent="-269875">
              <a:lnSpc>
                <a:spcPct val="100000"/>
              </a:lnSpc>
            </a:pPr>
            <a:r>
              <a:rPr lang="de-DE" dirty="0"/>
              <a:t>p</a:t>
            </a:r>
            <a:r>
              <a:rPr lang="de-DE" dirty="0" smtClean="0"/>
              <a:t>sychische Folgen: Traumata, </a:t>
            </a:r>
            <a:r>
              <a:rPr lang="de-DE" dirty="0" smtClean="0"/>
              <a:t>Schlafstörungen/</a:t>
            </a:r>
            <a:br>
              <a:rPr lang="de-DE" dirty="0" smtClean="0"/>
            </a:br>
            <a:r>
              <a:rPr lang="de-DE" dirty="0" smtClean="0"/>
              <a:t>Alpträume, Unruhe </a:t>
            </a:r>
            <a:r>
              <a:rPr lang="de-DE" dirty="0" smtClean="0"/>
              <a:t>und Angst</a:t>
            </a:r>
            <a:endParaRPr lang="de-DE" dirty="0"/>
          </a:p>
          <a:p>
            <a:pPr marL="0" indent="0">
              <a:buNone/>
            </a:pPr>
            <a:endParaRPr lang="de-DE" sz="1000" b="1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436" y="4103627"/>
            <a:ext cx="2513850" cy="18351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436" y="2616175"/>
            <a:ext cx="2513850" cy="14140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436" y="1027891"/>
            <a:ext cx="2586890" cy="1511363"/>
          </a:xfrm>
          <a:prstGeom prst="rect">
            <a:avLst/>
          </a:prstGeom>
        </p:spPr>
      </p:pic>
      <p:sp>
        <p:nvSpPr>
          <p:cNvPr id="8" name="Fußzeilenplatzhalter 2"/>
          <p:cNvSpPr txBox="1">
            <a:spLocks/>
          </p:cNvSpPr>
          <p:nvPr/>
        </p:nvSpPr>
        <p:spPr>
          <a:xfrm>
            <a:off x="6656356" y="5987863"/>
            <a:ext cx="7452000" cy="30916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algn="l" rtl="0" fontAlgn="base">
              <a:spcBef>
                <a:spcPts val="54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Fotos: Wolf-Christian </a:t>
            </a:r>
            <a:r>
              <a:rPr lang="de-DE" sz="800" dirty="0" err="1" smtClean="0"/>
              <a:t>Strauss</a:t>
            </a:r>
            <a:r>
              <a:rPr lang="de-DE" sz="800" dirty="0" smtClean="0"/>
              <a:t>/Annette Riedel, dpa/</a:t>
            </a:r>
            <a:br>
              <a:rPr lang="de-DE" sz="800" dirty="0" smtClean="0"/>
            </a:br>
            <a:r>
              <a:rPr lang="de-DE" sz="800" dirty="0" smtClean="0"/>
              <a:t>Alexander Schwaiger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4080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32656"/>
            <a:ext cx="8316000" cy="952312"/>
          </a:xfrm>
        </p:spPr>
        <p:txBody>
          <a:bodyPr/>
          <a:lstStyle/>
          <a:p>
            <a:r>
              <a:rPr lang="de-DE" sz="2400" dirty="0" smtClean="0"/>
              <a:t>Umweltgerechtigkeit – was heißt das? </a:t>
            </a:r>
            <a:endParaRPr lang="de-DE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38361" y="6564520"/>
            <a:ext cx="7452000" cy="309167"/>
          </a:xfrm>
        </p:spPr>
        <p:txBody>
          <a:bodyPr/>
          <a:lstStyle/>
          <a:p>
            <a:r>
              <a:rPr lang="de-DE" dirty="0"/>
              <a:t>Christa Böhme, Umweltgerechtigkeit und Klimaanpassung, 30. November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38361" y="1052736"/>
            <a:ext cx="8064896" cy="4391960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Umweltgerechtigkeit heißt:</a:t>
            </a:r>
          </a:p>
          <a:p>
            <a:r>
              <a:rPr lang="de-DE" dirty="0" smtClean="0"/>
              <a:t>soziale Lage, Umwelt und Gesundheit zusammendenken!</a:t>
            </a:r>
          </a:p>
          <a:p>
            <a:pPr marL="0" indent="0">
              <a:buNone/>
            </a:pPr>
            <a:endParaRPr lang="de-DE" sz="1000" b="1" dirty="0" smtClean="0"/>
          </a:p>
          <a:p>
            <a:pPr marL="0" indent="0">
              <a:buNone/>
            </a:pPr>
            <a:r>
              <a:rPr lang="de-DE" b="1" dirty="0" smtClean="0"/>
              <a:t>Ziel von Umweltgerechtigkeit </a:t>
            </a:r>
            <a:r>
              <a:rPr lang="de-DE" b="1" dirty="0"/>
              <a:t>(→ normatives Leitbild</a:t>
            </a:r>
            <a:r>
              <a:rPr lang="de-DE" b="1" dirty="0" smtClean="0"/>
              <a:t>):</a:t>
            </a:r>
          </a:p>
          <a:p>
            <a:r>
              <a:rPr lang="de-DE" b="1" dirty="0" smtClean="0"/>
              <a:t>gesundheitsrelevanter </a:t>
            </a:r>
            <a:r>
              <a:rPr lang="de-DE" b="1" dirty="0"/>
              <a:t>Umweltbelastungen </a:t>
            </a:r>
            <a:r>
              <a:rPr lang="de-DE" dirty="0"/>
              <a:t>(u.a. Lärm-, Luft-, bioklimatische Belastungen) in sozial benachteiligten Quartieren </a:t>
            </a:r>
            <a:r>
              <a:rPr lang="de-DE" dirty="0" smtClean="0"/>
              <a:t>vermeiden </a:t>
            </a:r>
            <a:r>
              <a:rPr lang="de-DE" dirty="0"/>
              <a:t>und abbauen</a:t>
            </a:r>
          </a:p>
          <a:p>
            <a:r>
              <a:rPr lang="de-DE" dirty="0"/>
              <a:t>ihren Bewohner*innen Zugang zu </a:t>
            </a:r>
            <a:r>
              <a:rPr lang="de-DE" b="1" dirty="0"/>
              <a:t>gesundheitsfördernden</a:t>
            </a:r>
            <a:r>
              <a:rPr lang="de-DE" dirty="0"/>
              <a:t> </a:t>
            </a:r>
            <a:r>
              <a:rPr lang="de-DE" b="1" dirty="0"/>
              <a:t>Umweltressourcen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/>
              <a:t>insb. </a:t>
            </a:r>
            <a:r>
              <a:rPr lang="de-DE" dirty="0" smtClean="0"/>
              <a:t>grüner und blauer Infrastruktur) </a:t>
            </a:r>
            <a:r>
              <a:rPr lang="de-DE" dirty="0"/>
              <a:t>ermöglichen </a:t>
            </a:r>
          </a:p>
          <a:p>
            <a:pPr marL="0" indent="0">
              <a:buNone/>
            </a:pPr>
            <a:endParaRPr lang="de-DE" sz="10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42146"/>
            <a:ext cx="2742828" cy="205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74" y="4851374"/>
            <a:ext cx="3110703" cy="2057121"/>
          </a:xfrm>
          <a:prstGeom prst="rect">
            <a:avLst/>
          </a:prstGeom>
        </p:spPr>
      </p:pic>
      <p:sp>
        <p:nvSpPr>
          <p:cNvPr id="11" name="Fußzeilenplatzhalter 2"/>
          <p:cNvSpPr txBox="1">
            <a:spLocks/>
          </p:cNvSpPr>
          <p:nvPr/>
        </p:nvSpPr>
        <p:spPr>
          <a:xfrm>
            <a:off x="11200" y="4696790"/>
            <a:ext cx="7452000" cy="30916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algn="l" rtl="0" fontAlgn="base">
              <a:spcBef>
                <a:spcPts val="54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Fotos: Wolf-Christian </a:t>
            </a:r>
            <a:r>
              <a:rPr lang="de-DE" sz="800" dirty="0" err="1" smtClean="0"/>
              <a:t>Strauss</a:t>
            </a:r>
            <a:endParaRPr lang="de-DE" sz="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00" y="4842146"/>
            <a:ext cx="3361600" cy="20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Christa Böhme, Umweltgerechtigkeit und Klimaanpassung, 30. November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32000" y="1124744"/>
            <a:ext cx="8064896" cy="4391960"/>
          </a:xfrm>
        </p:spPr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7" name="Rechteck 6"/>
          <p:cNvSpPr/>
          <p:nvPr/>
        </p:nvSpPr>
        <p:spPr>
          <a:xfrm>
            <a:off x="1043608" y="5516704"/>
            <a:ext cx="7453288" cy="9144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de-DE" sz="28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60" y="890431"/>
            <a:ext cx="7785375" cy="4750795"/>
          </a:xfrm>
          <a:prstGeom prst="rect">
            <a:avLst/>
          </a:prstGeom>
        </p:spPr>
      </p:pic>
      <p:sp>
        <p:nvSpPr>
          <p:cNvPr id="5" name="Pfeil nach oben 4"/>
          <p:cNvSpPr/>
          <p:nvPr/>
        </p:nvSpPr>
        <p:spPr>
          <a:xfrm>
            <a:off x="3131840" y="4695026"/>
            <a:ext cx="484632" cy="551736"/>
          </a:xfrm>
          <a:prstGeom prst="upArrow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de-DE" sz="2800" dirty="0" smtClean="0"/>
          </a:p>
        </p:txBody>
      </p:sp>
      <p:sp>
        <p:nvSpPr>
          <p:cNvPr id="6" name="Pfeil nach oben 5"/>
          <p:cNvSpPr/>
          <p:nvPr/>
        </p:nvSpPr>
        <p:spPr>
          <a:xfrm>
            <a:off x="2949217" y="5406912"/>
            <a:ext cx="628648" cy="772645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de-DE" sz="2800" dirty="0" smtClean="0"/>
          </a:p>
        </p:txBody>
      </p:sp>
      <p:sp>
        <p:nvSpPr>
          <p:cNvPr id="9" name="Pfeil nach oben 8"/>
          <p:cNvSpPr/>
          <p:nvPr/>
        </p:nvSpPr>
        <p:spPr>
          <a:xfrm>
            <a:off x="6444208" y="5090969"/>
            <a:ext cx="628648" cy="772645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de-DE" sz="28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4049713" y="5431222"/>
            <a:ext cx="2195989" cy="646331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Naturbasierte Lösungen</a:t>
            </a:r>
            <a:endParaRPr lang="de-DE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0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204968"/>
            <a:ext cx="8316000" cy="559736"/>
          </a:xfrm>
        </p:spPr>
        <p:txBody>
          <a:bodyPr anchor="ctr"/>
          <a:lstStyle/>
          <a:p>
            <a:r>
              <a:rPr lang="de-DE" sz="2400" dirty="0" smtClean="0"/>
              <a:t>Schritte auf dem Weg zu mehr Umweltgerechtigkeit</a:t>
            </a:r>
            <a:endParaRPr lang="de-DE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Christa Böhme, Umweltgerechtigkeit und Klimaanpassung, 30. November 2023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053259742"/>
              </p:ext>
            </p:extLst>
          </p:nvPr>
        </p:nvGraphicFramePr>
        <p:xfrm>
          <a:off x="773624" y="1196752"/>
          <a:ext cx="71103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34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32656"/>
            <a:ext cx="8316000" cy="952312"/>
          </a:xfrm>
        </p:spPr>
        <p:txBody>
          <a:bodyPr/>
          <a:lstStyle/>
          <a:p>
            <a:pPr lvl="0"/>
            <a:r>
              <a:rPr lang="de-DE" sz="2400" dirty="0"/>
              <a:t>Mehrfach belastete Teilräume identifizieren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Christa Böhme, Umweltgerechtigkeit und Klimaanpassung, 30. November 2023</a:t>
            </a:r>
          </a:p>
        </p:txBody>
      </p:sp>
      <p:sp>
        <p:nvSpPr>
          <p:cNvPr id="7" name="Rechteck 6"/>
          <p:cNvSpPr/>
          <p:nvPr/>
        </p:nvSpPr>
        <p:spPr>
          <a:xfrm>
            <a:off x="6116140" y="4575211"/>
            <a:ext cx="2885000" cy="4924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600" dirty="0" smtClean="0"/>
              <a:t>Mehrfachbelastung </a:t>
            </a:r>
            <a:r>
              <a:rPr lang="de-DE" sz="1600" dirty="0"/>
              <a:t>Umwelt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und </a:t>
            </a:r>
            <a:r>
              <a:rPr lang="de-DE" sz="1600" dirty="0"/>
              <a:t>s</a:t>
            </a:r>
            <a:r>
              <a:rPr lang="de-DE" sz="1600" dirty="0" smtClean="0"/>
              <a:t>oziale Benachteiligung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3419872" y="4575212"/>
            <a:ext cx="2051768" cy="4924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600" dirty="0" smtClean="0"/>
              <a:t>Thermische </a:t>
            </a:r>
            <a:br>
              <a:rPr lang="de-DE" sz="1600" dirty="0" smtClean="0"/>
            </a:br>
            <a:r>
              <a:rPr lang="de-DE" sz="1600" dirty="0" smtClean="0"/>
              <a:t>Belastung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616950" y="4575212"/>
            <a:ext cx="1931348" cy="4924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600" dirty="0" smtClean="0"/>
              <a:t>Soziale Benachteiligung</a:t>
            </a:r>
          </a:p>
        </p:txBody>
      </p:sp>
      <p:sp>
        <p:nvSpPr>
          <p:cNvPr id="12" name="Rechteck 11"/>
          <p:cNvSpPr/>
          <p:nvPr/>
        </p:nvSpPr>
        <p:spPr>
          <a:xfrm>
            <a:off x="-381313" y="1795915"/>
            <a:ext cx="716428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2000" dirty="0" smtClean="0"/>
              <a:t>Beispiel → </a:t>
            </a:r>
            <a:r>
              <a:rPr lang="de-DE" sz="2000" b="1" dirty="0" smtClean="0"/>
              <a:t>Berliner Umweltgerechtigkeitsatlas</a:t>
            </a:r>
          </a:p>
        </p:txBody>
      </p:sp>
      <p:sp>
        <p:nvSpPr>
          <p:cNvPr id="13" name="Rechteck 12"/>
          <p:cNvSpPr/>
          <p:nvPr/>
        </p:nvSpPr>
        <p:spPr>
          <a:xfrm>
            <a:off x="-404125" y="5397048"/>
            <a:ext cx="8028384" cy="21544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i="1" dirty="0" smtClean="0"/>
              <a:t>Quelle: https</a:t>
            </a:r>
            <a:r>
              <a:rPr lang="de-DE" sz="1400" i="1" dirty="0"/>
              <a:t>://www.berlin.de/umweltatlas/mensch/umweltgerechtigkeit/2022/karten/</a:t>
            </a:r>
            <a:endParaRPr lang="de-DE" sz="1400" i="1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98" y="2453551"/>
            <a:ext cx="2828881" cy="2121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6" y="2451373"/>
            <a:ext cx="2833861" cy="2125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23" y="2451373"/>
            <a:ext cx="2831784" cy="21238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22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204968"/>
            <a:ext cx="8316000" cy="559736"/>
          </a:xfrm>
        </p:spPr>
        <p:txBody>
          <a:bodyPr anchor="ctr"/>
          <a:lstStyle/>
          <a:p>
            <a:r>
              <a:rPr lang="de-DE" sz="2400" dirty="0" smtClean="0"/>
              <a:t>Schritte auf dem Weg zu mehr Umweltgerechtigkeit</a:t>
            </a:r>
            <a:endParaRPr lang="de-DE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Christa Böhme, Umweltgerechtigkeit und Klimaanpassung, 30. November 2023</a:t>
            </a:r>
          </a:p>
          <a:p>
            <a:endParaRPr lang="de-DE" dirty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517005814"/>
              </p:ext>
            </p:extLst>
          </p:nvPr>
        </p:nvGraphicFramePr>
        <p:xfrm>
          <a:off x="773624" y="1124744"/>
          <a:ext cx="71103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75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fu">
  <a:themeElements>
    <a:clrScheme name="CD 2017 blau">
      <a:dk1>
        <a:srgbClr val="000000"/>
      </a:dk1>
      <a:lt1>
        <a:srgbClr val="FFFFFF"/>
      </a:lt1>
      <a:dk2>
        <a:srgbClr val="00436C"/>
      </a:dk2>
      <a:lt2>
        <a:srgbClr val="FFFFFF"/>
      </a:lt2>
      <a:accent1>
        <a:srgbClr val="00436C"/>
      </a:accent1>
      <a:accent2>
        <a:srgbClr val="48C3E4"/>
      </a:accent2>
      <a:accent3>
        <a:srgbClr val="0FA87A"/>
      </a:accent3>
      <a:accent4>
        <a:srgbClr val="BAD917"/>
      </a:accent4>
      <a:accent5>
        <a:srgbClr val="CE0320"/>
      </a:accent5>
      <a:accent6>
        <a:srgbClr val="FF961F"/>
      </a:accent6>
      <a:hlink>
        <a:srgbClr val="89E0FF"/>
      </a:hlink>
      <a:folHlink>
        <a:srgbClr val="DFF4F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2800" dirty="0" smtClean="0"/>
        </a:defPPr>
      </a:lstStyle>
    </a:spDef>
  </a:objectDefaults>
  <a:extraClrSchemeLst>
    <a:extraClrScheme>
      <a:clrScheme name="Difu 1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292929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ACACAC"/>
        </a:accent5>
        <a:accent6>
          <a:srgbClr val="6B6B6B"/>
        </a:accent6>
        <a:hlink>
          <a:srgbClr val="C0C0C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fu 2">
        <a:dk1>
          <a:srgbClr val="054988"/>
        </a:dk1>
        <a:lt1>
          <a:srgbClr val="FFFFFF"/>
        </a:lt1>
        <a:dk2>
          <a:srgbClr val="1E8EC6"/>
        </a:dk2>
        <a:lt2>
          <a:srgbClr val="666699"/>
        </a:lt2>
        <a:accent1>
          <a:srgbClr val="054988"/>
        </a:accent1>
        <a:accent2>
          <a:srgbClr val="0BB1E5"/>
        </a:accent2>
        <a:accent3>
          <a:srgbClr val="FFFFFF"/>
        </a:accent3>
        <a:accent4>
          <a:srgbClr val="033D73"/>
        </a:accent4>
        <a:accent5>
          <a:srgbClr val="AAB1C3"/>
        </a:accent5>
        <a:accent6>
          <a:srgbClr val="09A0CF"/>
        </a:accent6>
        <a:hlink>
          <a:srgbClr val="89E0FF"/>
        </a:hlink>
        <a:folHlink>
          <a:srgbClr val="DFF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fu 3">
        <a:dk1>
          <a:srgbClr val="000000"/>
        </a:dk1>
        <a:lt1>
          <a:srgbClr val="FFFFFF"/>
        </a:lt1>
        <a:dk2>
          <a:srgbClr val="1E8EC6"/>
        </a:dk2>
        <a:lt2>
          <a:srgbClr val="666699"/>
        </a:lt2>
        <a:accent1>
          <a:srgbClr val="1E8EC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ABC6DF"/>
        </a:accent5>
        <a:accent6>
          <a:srgbClr val="E7B98A"/>
        </a:accent6>
        <a:hlink>
          <a:srgbClr val="DDDDDD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fu 4">
        <a:dk1>
          <a:srgbClr val="969696"/>
        </a:dk1>
        <a:lt1>
          <a:srgbClr val="FFFFFF"/>
        </a:lt1>
        <a:dk2>
          <a:srgbClr val="000032"/>
        </a:dk2>
        <a:lt2>
          <a:srgbClr val="FFFFFF"/>
        </a:lt2>
        <a:accent1>
          <a:srgbClr val="054988"/>
        </a:accent1>
        <a:accent2>
          <a:srgbClr val="0BB1E5"/>
        </a:accent2>
        <a:accent3>
          <a:srgbClr val="AAAAAD"/>
        </a:accent3>
        <a:accent4>
          <a:srgbClr val="DADADA"/>
        </a:accent4>
        <a:accent5>
          <a:srgbClr val="AAB1C3"/>
        </a:accent5>
        <a:accent6>
          <a:srgbClr val="09A0CF"/>
        </a:accent6>
        <a:hlink>
          <a:srgbClr val="89E0FF"/>
        </a:hlink>
        <a:folHlink>
          <a:srgbClr val="DFF4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fu">
  <a:themeElements>
    <a:clrScheme name="CD 2017 blau">
      <a:dk1>
        <a:srgbClr val="000000"/>
      </a:dk1>
      <a:lt1>
        <a:srgbClr val="FFFFFF"/>
      </a:lt1>
      <a:dk2>
        <a:srgbClr val="00436C"/>
      </a:dk2>
      <a:lt2>
        <a:srgbClr val="FFFFFF"/>
      </a:lt2>
      <a:accent1>
        <a:srgbClr val="00436C"/>
      </a:accent1>
      <a:accent2>
        <a:srgbClr val="48C3E4"/>
      </a:accent2>
      <a:accent3>
        <a:srgbClr val="0FA87A"/>
      </a:accent3>
      <a:accent4>
        <a:srgbClr val="BAD917"/>
      </a:accent4>
      <a:accent5>
        <a:srgbClr val="CE0320"/>
      </a:accent5>
      <a:accent6>
        <a:srgbClr val="FF961F"/>
      </a:accent6>
      <a:hlink>
        <a:srgbClr val="89E0FF"/>
      </a:hlink>
      <a:folHlink>
        <a:srgbClr val="DFF4FF"/>
      </a:folHlink>
    </a:clrScheme>
    <a:fontScheme name="Difu 2017">
      <a:majorFont>
        <a:latin typeface="Fakt Pro Normal"/>
        <a:ea typeface=""/>
        <a:cs typeface=""/>
      </a:majorFont>
      <a:minorFont>
        <a:latin typeface="Fakt Pro Bl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2800" dirty="0" smtClean="0"/>
        </a:defPPr>
      </a:lstStyle>
    </a:spDef>
    <a:txDef>
      <a:spPr>
        <a:noFill/>
      </a:spPr>
      <a:bodyPr wrap="square" lIns="0" tIns="0" rIns="0" bIns="0" rtlCol="0">
        <a:spAutoFit/>
      </a:bodyPr>
      <a:lstStyle>
        <a:defPPr marL="180000" indent="-180000">
          <a:buFont typeface="Wingdings 3" panose="05040102010807070707" pitchFamily="18" charset="2"/>
          <a:buChar char="f"/>
          <a:defRPr sz="1600" dirty="0" smtClean="0"/>
        </a:defPPr>
      </a:lstStyle>
    </a:txDef>
  </a:objectDefaults>
  <a:extraClrSchemeLst>
    <a:extraClrScheme>
      <a:clrScheme name="Difu 1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292929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ACACAC"/>
        </a:accent5>
        <a:accent6>
          <a:srgbClr val="6B6B6B"/>
        </a:accent6>
        <a:hlink>
          <a:srgbClr val="C0C0C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fu 2">
        <a:dk1>
          <a:srgbClr val="054988"/>
        </a:dk1>
        <a:lt1>
          <a:srgbClr val="FFFFFF"/>
        </a:lt1>
        <a:dk2>
          <a:srgbClr val="1E8EC6"/>
        </a:dk2>
        <a:lt2>
          <a:srgbClr val="666699"/>
        </a:lt2>
        <a:accent1>
          <a:srgbClr val="054988"/>
        </a:accent1>
        <a:accent2>
          <a:srgbClr val="0BB1E5"/>
        </a:accent2>
        <a:accent3>
          <a:srgbClr val="FFFFFF"/>
        </a:accent3>
        <a:accent4>
          <a:srgbClr val="033D73"/>
        </a:accent4>
        <a:accent5>
          <a:srgbClr val="AAB1C3"/>
        </a:accent5>
        <a:accent6>
          <a:srgbClr val="09A0CF"/>
        </a:accent6>
        <a:hlink>
          <a:srgbClr val="89E0FF"/>
        </a:hlink>
        <a:folHlink>
          <a:srgbClr val="DFF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fu 3">
        <a:dk1>
          <a:srgbClr val="000000"/>
        </a:dk1>
        <a:lt1>
          <a:srgbClr val="FFFFFF"/>
        </a:lt1>
        <a:dk2>
          <a:srgbClr val="1E8EC6"/>
        </a:dk2>
        <a:lt2>
          <a:srgbClr val="666699"/>
        </a:lt2>
        <a:accent1>
          <a:srgbClr val="1E8EC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ABC6DF"/>
        </a:accent5>
        <a:accent6>
          <a:srgbClr val="E7B98A"/>
        </a:accent6>
        <a:hlink>
          <a:srgbClr val="DDDDDD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fu 4">
        <a:dk1>
          <a:srgbClr val="969696"/>
        </a:dk1>
        <a:lt1>
          <a:srgbClr val="FFFFFF"/>
        </a:lt1>
        <a:dk2>
          <a:srgbClr val="000032"/>
        </a:dk2>
        <a:lt2>
          <a:srgbClr val="FFFFFF"/>
        </a:lt2>
        <a:accent1>
          <a:srgbClr val="054988"/>
        </a:accent1>
        <a:accent2>
          <a:srgbClr val="0BB1E5"/>
        </a:accent2>
        <a:accent3>
          <a:srgbClr val="AAAAAD"/>
        </a:accent3>
        <a:accent4>
          <a:srgbClr val="DADADA"/>
        </a:accent4>
        <a:accent5>
          <a:srgbClr val="AAB1C3"/>
        </a:accent5>
        <a:accent6>
          <a:srgbClr val="09A0CF"/>
        </a:accent6>
        <a:hlink>
          <a:srgbClr val="89E0FF"/>
        </a:hlink>
        <a:folHlink>
          <a:srgbClr val="DFF4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Difu</Template>
  <TotalTime>0</TotalTime>
  <Words>723</Words>
  <Application>Microsoft Office PowerPoint</Application>
  <PresentationFormat>Bildschirmpräsentation (4:3)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Fakt Pro Blond</vt:lpstr>
      <vt:lpstr>Fakt Pro Normal</vt:lpstr>
      <vt:lpstr>Wingdings</vt:lpstr>
      <vt:lpstr>Difu</vt:lpstr>
      <vt:lpstr>2_Difu</vt:lpstr>
      <vt:lpstr>Umweltgerechtigkeit und Klimaanpassung </vt:lpstr>
      <vt:lpstr>Agenda</vt:lpstr>
      <vt:lpstr>Soziale Lage, Umwelt und Gesundheit: empirische Befunde</vt:lpstr>
      <vt:lpstr>Gesundheitliche Risiken des Klimawandels</vt:lpstr>
      <vt:lpstr>Umweltgerechtigkeit – was heißt das? </vt:lpstr>
      <vt:lpstr>PowerPoint-Präsentation</vt:lpstr>
      <vt:lpstr>Schritte auf dem Weg zu mehr Umweltgerechtigkeit</vt:lpstr>
      <vt:lpstr>Mehrfach belastete Teilräume identifizieren</vt:lpstr>
      <vt:lpstr>Schritte auf dem Weg zu mehr Umweltgerechtigkeit</vt:lpstr>
      <vt:lpstr>Mehrfachbelastete Teilräume: Handlungsbedarf ermitteln / Ziele und Maßnahmen entwickeln und umsetzen </vt:lpstr>
      <vt:lpstr>Schritte auf dem Weg zu mehr Umweltgerechtigkeit</vt:lpstr>
      <vt:lpstr>Klimaanpassungskonzepte / Hitzeaktionspläne mit Blick auf Umweltgerechtigkeit qualifizieren   </vt:lpstr>
      <vt:lpstr>PowerPoint-Präsentation</vt:lpstr>
      <vt:lpstr>PowerPoint-Präsentation</vt:lpstr>
    </vt:vector>
  </TitlesOfParts>
  <Manager>bloedorn@difu.de</Manager>
  <Company>difu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Pichl</dc:creator>
  <cp:lastModifiedBy>Boehme</cp:lastModifiedBy>
  <cp:revision>194</cp:revision>
  <cp:lastPrinted>2023-11-27T11:05:30Z</cp:lastPrinted>
  <dcterms:created xsi:type="dcterms:W3CDTF">2017-09-14T13:12:26Z</dcterms:created>
  <dcterms:modified xsi:type="dcterms:W3CDTF">2023-11-29T09:09:39Z</dcterms:modified>
  <cp:category>Vorlagen</cp:category>
</cp:coreProperties>
</file>